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86" r:id="rId4"/>
  </p:sldMasterIdLst>
  <p:notesMasterIdLst>
    <p:notesMasterId r:id="rId84"/>
  </p:notesMasterIdLst>
  <p:sldIdLst>
    <p:sldId id="330" r:id="rId5"/>
    <p:sldId id="515" r:id="rId6"/>
    <p:sldId id="433" r:id="rId7"/>
    <p:sldId id="423" r:id="rId8"/>
    <p:sldId id="337" r:id="rId9"/>
    <p:sldId id="514" r:id="rId10"/>
    <p:sldId id="340" r:id="rId11"/>
    <p:sldId id="341" r:id="rId12"/>
    <p:sldId id="342" r:id="rId13"/>
    <p:sldId id="343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52" r:id="rId22"/>
    <p:sldId id="353" r:id="rId23"/>
    <p:sldId id="358" r:id="rId24"/>
    <p:sldId id="361" r:id="rId25"/>
    <p:sldId id="362" r:id="rId26"/>
    <p:sldId id="363" r:id="rId27"/>
    <p:sldId id="364" r:id="rId28"/>
    <p:sldId id="365" r:id="rId29"/>
    <p:sldId id="368" r:id="rId30"/>
    <p:sldId id="369" r:id="rId31"/>
    <p:sldId id="516" r:id="rId32"/>
    <p:sldId id="481" r:id="rId33"/>
    <p:sldId id="483" r:id="rId34"/>
    <p:sldId id="517" r:id="rId35"/>
    <p:sldId id="518" r:id="rId36"/>
    <p:sldId id="531" r:id="rId37"/>
    <p:sldId id="335" r:id="rId38"/>
    <p:sldId id="336" r:id="rId39"/>
    <p:sldId id="519" r:id="rId40"/>
    <p:sldId id="338" r:id="rId41"/>
    <p:sldId id="556" r:id="rId42"/>
    <p:sldId id="520" r:id="rId43"/>
    <p:sldId id="521" r:id="rId44"/>
    <p:sldId id="522" r:id="rId45"/>
    <p:sldId id="523" r:id="rId46"/>
    <p:sldId id="524" r:id="rId47"/>
    <p:sldId id="525" r:id="rId48"/>
    <p:sldId id="526" r:id="rId49"/>
    <p:sldId id="527" r:id="rId50"/>
    <p:sldId id="528" r:id="rId51"/>
    <p:sldId id="529" r:id="rId52"/>
    <p:sldId id="530" r:id="rId53"/>
    <p:sldId id="532" r:id="rId54"/>
    <p:sldId id="533" r:id="rId55"/>
    <p:sldId id="534" r:id="rId56"/>
    <p:sldId id="535" r:id="rId57"/>
    <p:sldId id="536" r:id="rId58"/>
    <p:sldId id="537" r:id="rId59"/>
    <p:sldId id="538" r:id="rId60"/>
    <p:sldId id="339" r:id="rId61"/>
    <p:sldId id="539" r:id="rId62"/>
    <p:sldId id="540" r:id="rId63"/>
    <p:sldId id="541" r:id="rId64"/>
    <p:sldId id="542" r:id="rId65"/>
    <p:sldId id="543" r:id="rId66"/>
    <p:sldId id="544" r:id="rId67"/>
    <p:sldId id="545" r:id="rId68"/>
    <p:sldId id="546" r:id="rId69"/>
    <p:sldId id="547" r:id="rId70"/>
    <p:sldId id="548" r:id="rId71"/>
    <p:sldId id="549" r:id="rId72"/>
    <p:sldId id="351" r:id="rId73"/>
    <p:sldId id="550" r:id="rId74"/>
    <p:sldId id="551" r:id="rId75"/>
    <p:sldId id="354" r:id="rId76"/>
    <p:sldId id="356" r:id="rId77"/>
    <p:sldId id="357" r:id="rId78"/>
    <p:sldId id="552" r:id="rId79"/>
    <p:sldId id="359" r:id="rId80"/>
    <p:sldId id="553" r:id="rId81"/>
    <p:sldId id="554" r:id="rId82"/>
    <p:sldId id="555" r:id="rId8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87"/>
    <p:restoredTop sz="96159"/>
  </p:normalViewPr>
  <p:slideViewPr>
    <p:cSldViewPr snapToGrid="0" snapToObjects="1">
      <p:cViewPr varScale="1">
        <p:scale>
          <a:sx n="136" d="100"/>
          <a:sy n="136" d="100"/>
        </p:scale>
        <p:origin x="6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notesMaster" Target="notesMasters/notesMaster1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theme" Target="theme/them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/Relationships>
</file>

<file path=ppt/media/image1.jpeg>
</file>

<file path=ppt/media/image10.jpeg>
</file>

<file path=ppt/media/image17.jpeg>
</file>

<file path=ppt/media/image18.tiff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4.jpeg>
</file>

<file path=ppt/media/image5.jpe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76179E-0825-42BA-A86D-E07CE2CDFB4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344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8D77EB-8DA4-473C-85D9-A2C867216A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1085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2298E3-52AF-4F84-BC83-1D80A0E7F6B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10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C87BE7-122B-4399-B1F6-35CC3C436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0876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4D2032-F7A1-47FB-8029-FF01734C1A4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33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5D6698B-82E8-4243-BAB0-D6783EE2B84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066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E75EE63-BBAB-4B59-AB6C-C7C62F9D7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0039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286EA-37A2-4E74-A5EA-47322F5F22B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859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6F3D21-A5A9-4DF0-817E-313DA5AE0C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5294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681DB7B-8BB9-428D-983D-60F2DF463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04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7722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CB53E9A-4F1C-4562-B43B-B5CFB7E98B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7680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2CC610-2C92-4BB3-8D98-C7E1312CA10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5023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844853C-1565-4D82-BAFB-17FA6226FCB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333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5E82CE-5F33-4AA9-922C-5F54A69663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3780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449F55-0331-42F3-8185-5550FA6588A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9745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1A24CF4-9A58-4D8C-8B4A-1F5B4A557C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8672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2532D8-F19F-403F-A34B-7117B24BF53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627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0ADC53-D181-43CB-9865-BA969C5AAEF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0601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22318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4489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66832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1061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68604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95218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48395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4305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814F0E-33C5-4FFC-97A8-A1EDBAA0258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1</a:t>
            </a:r>
          </a:p>
        </p:txBody>
      </p:sp>
      <p:sp>
        <p:nvSpPr>
          <p:cNvPr id="7270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1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17513" y="703263"/>
            <a:ext cx="6162675" cy="3467100"/>
          </a:xfrm>
          <a:ln w="12700" cap="flat"/>
        </p:spPr>
      </p:sp>
      <p:sp>
        <p:nvSpPr>
          <p:cNvPr id="7271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46304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4B64C8-56F4-412C-A096-460A1996127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525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4623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9958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39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02955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0424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3456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209238-363D-4A4D-99AF-38838EDEB56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64153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33250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965287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41013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3005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948292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71228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087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8030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47163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1191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987981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0107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C87EDE-116A-4691-A4DF-061EA00B6C1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756674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845693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1868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20C9E32-697E-489A-B64D-FE4953CC06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0708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813B39-7E0E-475A-9EBE-5ED71E411F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739817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57A01C-1044-4195-A3E2-2CD774BF625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13802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4804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6A075BA-FDA7-450B-AD36-61344A2A677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109115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F20BED2-5EAE-4848-8443-B0063BF5F6F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0286884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3B0D9D7-5294-4E39-8BC0-4C255919E22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099261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BF508FA-5199-4AA3-8922-94158B684B6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2</a:t>
            </a:r>
          </a:p>
        </p:txBody>
      </p:sp>
      <p:sp>
        <p:nvSpPr>
          <p:cNvPr id="8192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192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36484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D8CA25-AE75-4191-8B01-FE9755FBC1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3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295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690873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C928F-F266-4AE9-9955-5DF263458FB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4</a:t>
            </a:r>
          </a:p>
        </p:txBody>
      </p:sp>
      <p:sp>
        <p:nvSpPr>
          <p:cNvPr id="83972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3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397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626381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B4B8FB-1017-465D-AFBF-5BF5BCE8100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496654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E7B9E48-CE28-477B-AF14-CB4F875872B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602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602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417886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E067567-7C0E-4623-97F7-3AB1CFA84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6</a:t>
            </a:r>
          </a:p>
        </p:txBody>
      </p:sp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704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256328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D0189D-E517-438B-9693-2812E02CF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8</a:t>
            </a:r>
          </a:p>
        </p:txBody>
      </p:sp>
      <p:sp>
        <p:nvSpPr>
          <p:cNvPr id="8806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807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03643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932D46-DD78-4BAB-BBDC-DC51872AF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57787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6B19D27-1D9D-4EFF-A2A6-3367138C30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011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011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952545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0F971D5-882D-4233-A30D-FAEDE4CA6E8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611739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5B1299F-03B5-4909-AEBA-DE9BE811695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447639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27041A6-355E-4FC9-8067-194DB47AE9F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984023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364CC0D-9515-4095-81D0-8024523D904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906271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8E32C01-92A2-42F0-A723-C22E35C943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7</a:t>
            </a:r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626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553086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6591C42-4AD5-4528-9EC3-61D5E9BDFC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955634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9DCB16A-F829-4527-A43B-C46817CDE35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838505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9890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72F582-7A30-44E2-B9AE-85A1CA63CB6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39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3EEFE5-6DA2-40BF-A0EC-25CFBBE7FBB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046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1487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7983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7971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3999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7874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1031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986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188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9730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48845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32722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39866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41316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5676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94742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48602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85587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0952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82656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30519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30925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97607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31118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66137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4129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03864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38448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996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06041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88798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22461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44182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617185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21312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35198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8153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6.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031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10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110000"/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30780" y="1093789"/>
            <a:ext cx="1027010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2.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137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3.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4326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rtabelo.com/blog/crow-s-foot-notatio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ertabelo.com/blog/crow-s-foot-notation/" TargetMode="External"/><Relationship Id="rId4" Type="http://schemas.openxmlformats.org/officeDocument/2006/relationships/image" Target="../media/image18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dff9@columbia.edu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bis-uibk.github.io/relax/landing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6.tif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2: ER Modeling, SQL, Relational (Part 1)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model -- Database Modeling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19746" cy="3678809"/>
          </a:xfrm>
        </p:spPr>
        <p:txBody>
          <a:bodyPr/>
          <a:lstStyle/>
          <a:p>
            <a:r>
              <a:rPr lang="en-US" altLang="en-US" dirty="0"/>
              <a:t>The ER data mode was developed to facilitate database design by allowing specification of an </a:t>
            </a:r>
            <a:r>
              <a:rPr lang="en-US" altLang="en-US" b="1" dirty="0">
                <a:solidFill>
                  <a:srgbClr val="002060"/>
                </a:solidFill>
              </a:rPr>
              <a:t>enterprise schema </a:t>
            </a:r>
            <a:r>
              <a:rPr lang="en-US" altLang="en-US" dirty="0"/>
              <a:t>that represents the overall logical structure of a database.</a:t>
            </a:r>
          </a:p>
          <a:p>
            <a:r>
              <a:rPr lang="en-US" altLang="en-US" dirty="0"/>
              <a:t>The ER data model employs three basic concepts: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sets,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attributes.</a:t>
            </a:r>
          </a:p>
          <a:p>
            <a:r>
              <a:rPr lang="en-US" altLang="en-US" dirty="0"/>
              <a:t>The ER model also has an associated diagrammatic representation, the </a:t>
            </a:r>
            <a:r>
              <a:rPr lang="en-US" altLang="en-US" b="1" dirty="0">
                <a:solidFill>
                  <a:srgbClr val="002060"/>
                </a:solidFill>
              </a:rPr>
              <a:t>ER diagram</a:t>
            </a:r>
            <a:r>
              <a:rPr lang="en-US" altLang="en-US" dirty="0"/>
              <a:t>, which can express the overall logical structure of a database graphically</a:t>
            </a:r>
            <a:r>
              <a:rPr lang="en-US" altLang="en-US" sz="2000" dirty="0"/>
              <a:t>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87161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Entity Sets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395"/>
            <a:ext cx="7514515" cy="4998159"/>
          </a:xfrm>
        </p:spPr>
        <p:txBody>
          <a:bodyPr/>
          <a:lstStyle/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</a:t>
            </a:r>
            <a:r>
              <a:rPr lang="en-US" altLang="en-US" b="1" dirty="0"/>
              <a:t> </a:t>
            </a:r>
            <a:r>
              <a:rPr lang="en-US" altLang="en-US" dirty="0"/>
              <a:t>is an object that exists and is distinguishable from other objects.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 specific person, company, event, plant</a:t>
            </a:r>
          </a:p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set of entities of the same type that share the same properties.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set of all persons, companies, trees, holidays</a:t>
            </a:r>
          </a:p>
          <a:p>
            <a:r>
              <a:rPr lang="en-US" altLang="en-US" dirty="0"/>
              <a:t>An entity is represented by a set of attributes; i.e., descriptive properties possessed by all members of an entity set.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</a:p>
          <a:p>
            <a:pPr lvl="1">
              <a:buFont typeface="Monotype Sorts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     	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 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>
                <a:ea typeface="ＭＳ Ｐゴシック" panose="020B0600070205080204" pitchFamily="34" charset="-128"/>
              </a:rPr>
              <a:t>ID, name, salary 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br>
              <a:rPr lang="en-US" altLang="en-US" i="1" dirty="0">
                <a:ea typeface="ＭＳ Ｐゴシック" panose="020B0600070205080204" pitchFamily="34" charset="-128"/>
              </a:rPr>
            </a:br>
            <a:r>
              <a:rPr lang="en-US" altLang="en-US" i="1" dirty="0">
                <a:ea typeface="ＭＳ Ｐゴシック" panose="020B0600070205080204" pitchFamily="34" charset="-128"/>
              </a:rPr>
              <a:t>	course=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course_id</a:t>
            </a:r>
            <a:r>
              <a:rPr lang="en-US" altLang="en-US" i="1" dirty="0">
                <a:ea typeface="ＭＳ Ｐゴシック" panose="020B0600070205080204" pitchFamily="34" charset="-128"/>
              </a:rPr>
              <a:t>, title, credits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endParaRPr lang="en-US" altLang="en-US" i="1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A subset of the attributes form a  </a:t>
            </a:r>
            <a:r>
              <a:rPr lang="en-US" altLang="en-US" b="1" dirty="0">
                <a:solidFill>
                  <a:srgbClr val="002060"/>
                </a:solidFill>
              </a:rPr>
              <a:t>primary key </a:t>
            </a:r>
            <a:r>
              <a:rPr lang="en-US" altLang="en-US" dirty="0"/>
              <a:t>of the entity set; i.e., uniquely identifying each member of the set.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38471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65088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Entity Sets --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instructor </a:t>
            </a: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and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student</a:t>
            </a:r>
            <a:endParaRPr lang="en-US" dirty="0">
              <a:effectLst>
                <a:outerShdw blurRad="38100" dist="38100" dir="2700000" algn="tl">
                  <a:srgbClr val="C0C0C0"/>
                </a:outerShdw>
              </a:effectLst>
              <a:ea typeface="ＭＳ Ｐゴシック" charset="-128"/>
            </a:endParaRPr>
          </a:p>
        </p:txBody>
      </p:sp>
      <p:pic>
        <p:nvPicPr>
          <p:cNvPr id="1433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38" y="1430339"/>
            <a:ext cx="5795962" cy="322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3034814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Entity sets in ER Diagram</a:t>
            </a: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2305236" y="1109664"/>
            <a:ext cx="7615561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Entity sets can be represented graphically as follows: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Rectangles represent entity sets.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Attributes listed inside entity rectangle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Underline indicates primary key attributes</a:t>
            </a:r>
          </a:p>
        </p:txBody>
      </p:sp>
      <p:pic>
        <p:nvPicPr>
          <p:cNvPr id="1536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472" y="2699188"/>
            <a:ext cx="4124516" cy="1488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3338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Relationship Sets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7031"/>
            <a:ext cx="7766050" cy="4876800"/>
          </a:xfrm>
        </p:spPr>
        <p:txBody>
          <a:bodyPr/>
          <a:lstStyle/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</a:t>
            </a:r>
            <a:r>
              <a:rPr lang="en-US" altLang="en-US" dirty="0"/>
              <a:t> is an association among several entities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	Example:</a:t>
            </a:r>
            <a:br>
              <a:rPr lang="en-US" altLang="en-US" dirty="0"/>
            </a:br>
            <a:r>
              <a:rPr lang="en-US" altLang="en-US" dirty="0"/>
              <a:t>	 44553 (Peltier</a:t>
            </a:r>
            <a:r>
              <a:rPr lang="en-US" altLang="en-US" u="sng" dirty="0"/>
              <a:t>)</a:t>
            </a:r>
            <a:r>
              <a:rPr lang="en-US" altLang="en-US" dirty="0"/>
              <a:t> 	</a:t>
            </a:r>
            <a:r>
              <a:rPr lang="en-US" altLang="en-US" i="1" u="sng" dirty="0"/>
              <a:t>advisor</a:t>
            </a:r>
            <a:r>
              <a:rPr lang="en-US" altLang="en-US" dirty="0"/>
              <a:t>	 22222 (</a:t>
            </a:r>
            <a:r>
              <a:rPr lang="en-US" altLang="en-US" u="sng" dirty="0"/>
              <a:t>Einstein)</a:t>
            </a:r>
            <a:r>
              <a:rPr lang="en-US" altLang="en-US" dirty="0"/>
              <a:t> </a:t>
            </a:r>
            <a:br>
              <a:rPr lang="en-US" altLang="en-US" u="sng" dirty="0"/>
            </a:br>
            <a:r>
              <a:rPr lang="en-US" altLang="en-US" dirty="0"/>
              <a:t>	 </a:t>
            </a:r>
            <a:r>
              <a:rPr lang="en-US" altLang="en-US" i="1" dirty="0"/>
              <a:t>student</a:t>
            </a:r>
            <a:r>
              <a:rPr lang="en-US" altLang="en-US" dirty="0"/>
              <a:t> entity	relationship set	 </a:t>
            </a:r>
            <a:r>
              <a:rPr lang="en-US" altLang="en-US" i="1" dirty="0"/>
              <a:t>instructor</a:t>
            </a:r>
            <a:r>
              <a:rPr lang="en-US" altLang="en-US" dirty="0"/>
              <a:t> entity</a:t>
            </a:r>
          </a:p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mathematical relation among </a:t>
            </a:r>
            <a:r>
              <a:rPr lang="en-US" altLang="en-US" i="1" dirty="0"/>
              <a:t>n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2 entities, each taken from entity sets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			{(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|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  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}</a:t>
            </a:r>
            <a:br>
              <a:rPr lang="en-US" altLang="en-US" dirty="0">
                <a:sym typeface="Symbol" panose="05050102010706020507" pitchFamily="18" charset="2"/>
              </a:rPr>
            </a:b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where 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is a relationship</a:t>
            </a:r>
          </a:p>
          <a:p>
            <a:pPr lvl="1"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Example: </a:t>
            </a:r>
          </a:p>
          <a:p>
            <a:pPr lvl="1"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		        (44553,22222)  </a:t>
            </a:r>
            <a:r>
              <a:rPr lang="en-US" altLang="en-US" i="1" dirty="0">
                <a:ea typeface="ＭＳ Ｐゴシック" panose="020B0600070205080204" pitchFamily="34" charset="-128"/>
                <a:sym typeface="Symbol" panose="05050102010706020507" pitchFamily="18" charset="2"/>
              </a:rPr>
              <a:t>advisor</a:t>
            </a:r>
          </a:p>
        </p:txBody>
      </p:sp>
    </p:spTree>
    <p:extLst>
      <p:ext uri="{BB962C8B-B14F-4D97-AF65-F5344CB8AC3E}">
        <p14:creationId xmlns:p14="http://schemas.microsoft.com/office/powerpoint/2010/main" val="1071541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2305236" y="1109663"/>
            <a:ext cx="7521391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we define the relationship set 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to denote the associations between students and the instructors who act as their advisors.</a:t>
            </a:r>
          </a:p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Pictorially, we draw a line between related entities.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11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</p:txBody>
      </p:sp>
      <p:pic>
        <p:nvPicPr>
          <p:cNvPr id="1741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184" y="2488483"/>
            <a:ext cx="4967024" cy="2756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375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17750" y="85725"/>
            <a:ext cx="8350250" cy="609600"/>
          </a:xfrm>
        </p:spPr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Relationship  Sets via ER Diagrams 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2347595" y="1205034"/>
            <a:ext cx="7496810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Diamonds represent relationship sets.</a:t>
            </a:r>
          </a:p>
        </p:txBody>
      </p:sp>
      <p:pic>
        <p:nvPicPr>
          <p:cNvPr id="1843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208" y="2012264"/>
            <a:ext cx="4804855" cy="982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4924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621047" cy="1250759"/>
          </a:xfrm>
        </p:spPr>
        <p:txBody>
          <a:bodyPr/>
          <a:lstStyle/>
          <a:p>
            <a:r>
              <a:rPr lang="en-US" altLang="en-US" dirty="0"/>
              <a:t>An attribute can also be associated with a relationship set.</a:t>
            </a:r>
          </a:p>
          <a:p>
            <a:r>
              <a:rPr lang="en-US" altLang="en-US" dirty="0"/>
              <a:t>For instance, the </a:t>
            </a:r>
            <a:r>
              <a:rPr lang="en-US" altLang="en-US" i="1" dirty="0"/>
              <a:t>advisor </a:t>
            </a:r>
            <a:r>
              <a:rPr lang="en-US" altLang="en-US" dirty="0"/>
              <a:t>relationship set between entity sets </a:t>
            </a:r>
            <a:r>
              <a:rPr lang="en-US" altLang="en-US" i="1" dirty="0"/>
              <a:t>instructor </a:t>
            </a:r>
            <a:r>
              <a:rPr lang="en-US" altLang="en-US" dirty="0"/>
              <a:t>and </a:t>
            </a:r>
            <a:r>
              <a:rPr lang="en-US" altLang="en-US" i="1" dirty="0"/>
              <a:t>student </a:t>
            </a:r>
            <a:r>
              <a:rPr lang="en-US" altLang="en-US" dirty="0"/>
              <a:t>may have the attribute </a:t>
            </a:r>
            <a:r>
              <a:rPr lang="en-US" altLang="en-US" i="1" dirty="0"/>
              <a:t>date </a:t>
            </a:r>
            <a:r>
              <a:rPr lang="en-US" altLang="en-US" dirty="0"/>
              <a:t>which tracks when the student started being associated with the advisor</a:t>
            </a:r>
          </a:p>
        </p:txBody>
      </p:sp>
      <p:pic>
        <p:nvPicPr>
          <p:cNvPr id="1946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5" y="2511552"/>
            <a:ext cx="5298478" cy="2513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1312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Roles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1350"/>
            <a:ext cx="7888097" cy="1476375"/>
          </a:xfrm>
        </p:spPr>
        <p:txBody>
          <a:bodyPr/>
          <a:lstStyle/>
          <a:p>
            <a:r>
              <a:rPr kumimoji="0" lang="en-US" altLang="en-US" dirty="0"/>
              <a:t>Entity sets of a relationship need not be distinct</a:t>
            </a:r>
          </a:p>
          <a:p>
            <a:pPr lvl="1"/>
            <a:r>
              <a:rPr kumimoji="0" lang="en-US" altLang="en-US" dirty="0">
                <a:ea typeface="ＭＳ Ｐゴシック" panose="020B0600070205080204" pitchFamily="34" charset="-128"/>
              </a:rPr>
              <a:t>Each occurrence of an entity set plays a “role” in the relationship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The labels “</a:t>
            </a:r>
            <a:r>
              <a:rPr lang="en-US" altLang="ja-JP" i="1" dirty="0" err="1"/>
              <a:t>course_id</a:t>
            </a:r>
            <a:r>
              <a:rPr lang="en-US" altLang="en-US" dirty="0"/>
              <a:t>”</a:t>
            </a:r>
            <a:r>
              <a:rPr lang="en-US" altLang="ja-JP" dirty="0"/>
              <a:t> and </a:t>
            </a:r>
            <a:r>
              <a:rPr lang="en-US" altLang="en-US" dirty="0"/>
              <a:t>“</a:t>
            </a:r>
            <a:r>
              <a:rPr lang="en-US" altLang="ja-JP" i="1" dirty="0" err="1"/>
              <a:t>prereq_id</a:t>
            </a:r>
            <a:r>
              <a:rPr lang="en-US" altLang="en-US" dirty="0"/>
              <a:t>”</a:t>
            </a:r>
            <a:r>
              <a:rPr lang="en-US" altLang="ja-JP" dirty="0"/>
              <a:t> are called </a:t>
            </a:r>
            <a:r>
              <a:rPr lang="en-US" altLang="ja-JP" b="1" dirty="0">
                <a:solidFill>
                  <a:srgbClr val="002060"/>
                </a:solidFill>
              </a:rPr>
              <a:t>roles</a:t>
            </a:r>
            <a:r>
              <a:rPr lang="en-US" altLang="ja-JP" dirty="0"/>
              <a:t>.</a:t>
            </a:r>
            <a:endParaRPr lang="en-US" altLang="en-US" dirty="0"/>
          </a:p>
        </p:txBody>
      </p:sp>
      <p:pic>
        <p:nvPicPr>
          <p:cNvPr id="21508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520" y="2478346"/>
            <a:ext cx="5139204" cy="151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444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Degree of a Relationship Set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8"/>
            <a:ext cx="7558787" cy="3783012"/>
          </a:xfrm>
        </p:spPr>
        <p:txBody>
          <a:bodyPr/>
          <a:lstStyle/>
          <a:p>
            <a:r>
              <a:rPr lang="en-US" altLang="en-US" dirty="0"/>
              <a:t>Binary relationship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involve two entity sets (or degree two).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relationship sets in a database system are binary.</a:t>
            </a:r>
          </a:p>
          <a:p>
            <a:r>
              <a:rPr lang="en-US" altLang="en-US" dirty="0"/>
              <a:t>Relationships between more than two entity sets are rare.  Most relationships are binary. (More on this later.)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students</a:t>
            </a:r>
            <a:r>
              <a:rPr lang="en-US" altLang="en-US" dirty="0">
                <a:ea typeface="ＭＳ Ｐゴシック" panose="020B0600070205080204" pitchFamily="34" charset="-128"/>
              </a:rPr>
              <a:t> work on research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projects</a:t>
            </a:r>
            <a:r>
              <a:rPr lang="en-US" altLang="en-US" dirty="0">
                <a:ea typeface="ＭＳ Ｐゴシック" panose="020B0600070205080204" pitchFamily="34" charset="-128"/>
              </a:rPr>
              <a:t> under the guidance of an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. 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relationship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is a ternary relationship between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instructor, student,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</a:t>
            </a:r>
            <a:endParaRPr kumimoji="0"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683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140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Entity-Relationship Model/</a:t>
            </a:r>
            <a:br>
              <a:rPr lang="en-US" altLang="en-US" sz="4267" i="1" dirty="0">
                <a:solidFill>
                  <a:schemeClr val="bg1"/>
                </a:solidFill>
              </a:rPr>
            </a:br>
            <a:r>
              <a:rPr lang="en-US" altLang="en-US" sz="4267" i="1" dirty="0">
                <a:solidFill>
                  <a:schemeClr val="bg1"/>
                </a:solidFill>
              </a:rPr>
              <a:t>Modeling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3914873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8"/>
            <a:ext cx="7612170" cy="4114800"/>
          </a:xfrm>
        </p:spPr>
        <p:txBody>
          <a:bodyPr/>
          <a:lstStyle/>
          <a:p>
            <a:r>
              <a:rPr lang="en-US" altLang="en-US" dirty="0"/>
              <a:t>Express the number of entities to which another entity can be associated via a relationship set.</a:t>
            </a:r>
          </a:p>
          <a:p>
            <a:r>
              <a:rPr lang="en-US" altLang="en-US" dirty="0"/>
              <a:t>Most useful in describing binary relationship sets.</a:t>
            </a:r>
          </a:p>
          <a:p>
            <a:r>
              <a:rPr lang="en-US" altLang="en-US" dirty="0"/>
              <a:t>For a binary relationship set the mapping cardinality must be one of the following types: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many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many </a:t>
            </a:r>
          </a:p>
        </p:txBody>
      </p:sp>
    </p:spTree>
    <p:extLst>
      <p:ext uri="{BB962C8B-B14F-4D97-AF65-F5344CB8AC3E}">
        <p14:creationId xmlns:p14="http://schemas.microsoft.com/office/powerpoint/2010/main" val="3753216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Cardinality Constraints in ER Diagram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3475"/>
            <a:ext cx="7647681" cy="27447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We express cardinality constraints by drawing either a directed line (</a:t>
            </a:r>
            <a:r>
              <a:rPr lang="en-US" altLang="en-US" dirty="0">
                <a:sym typeface="Symbol" panose="05050102010706020507" pitchFamily="18" charset="2"/>
              </a:rPr>
              <a:t>), signifying “one,” or an undirected line (—), signifying “many,” between the relationship set and the entity set.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sz="800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One-to-one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 </a:t>
            </a:r>
            <a:r>
              <a:rPr lang="en-US" alt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 via the relationship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department</a:t>
            </a:r>
            <a:r>
              <a:rPr lang="en-US" altLang="en-US" dirty="0">
                <a:ea typeface="ＭＳ Ｐゴシック" panose="020B0600070205080204" pitchFamily="34" charset="-128"/>
              </a:rPr>
              <a:t> via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stud_dept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307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18"/>
          <a:stretch>
            <a:fillRect/>
          </a:stretch>
        </p:blipFill>
        <p:spPr bwMode="auto">
          <a:xfrm>
            <a:off x="3791713" y="3654347"/>
            <a:ext cx="5534851" cy="145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276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43150" y="95250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One-to-Many Relationship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7481" y="1087438"/>
            <a:ext cx="7643672" cy="1582610"/>
          </a:xfrm>
        </p:spPr>
        <p:txBody>
          <a:bodyPr/>
          <a:lstStyle/>
          <a:p>
            <a:r>
              <a:rPr lang="en-US" altLang="en-US" dirty="0"/>
              <a:t>one-to-many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 is associated with several (including 0) students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instructor via advisor, </a:t>
            </a:r>
          </a:p>
        </p:txBody>
      </p:sp>
      <p:pic>
        <p:nvPicPr>
          <p:cNvPr id="317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59" b="44698"/>
          <a:stretch>
            <a:fillRect/>
          </a:stretch>
        </p:blipFill>
        <p:spPr bwMode="auto">
          <a:xfrm>
            <a:off x="3864864" y="2372472"/>
            <a:ext cx="5152400" cy="1497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3796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76488" y="225425"/>
            <a:ext cx="8113712" cy="4572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Many-to-One Relationships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9725" y="1108012"/>
            <a:ext cx="7752101" cy="1814512"/>
          </a:xfrm>
        </p:spPr>
        <p:txBody>
          <a:bodyPr/>
          <a:lstStyle/>
          <a:p>
            <a:r>
              <a:rPr lang="en-US" altLang="en-US" dirty="0"/>
              <a:t>In a many-to-one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student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and a student is associated with several (including 0) instructors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</p:txBody>
      </p:sp>
      <p:pic>
        <p:nvPicPr>
          <p:cNvPr id="32772" name="Picture 5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64" b="6378"/>
          <a:stretch>
            <a:fillRect/>
          </a:stretch>
        </p:blipFill>
        <p:spPr bwMode="auto">
          <a:xfrm>
            <a:off x="3523870" y="2542080"/>
            <a:ext cx="5876163" cy="181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3" name="Line 6"/>
          <p:cNvSpPr>
            <a:spLocks noChangeShapeType="1"/>
          </p:cNvSpPr>
          <p:nvPr/>
        </p:nvSpPr>
        <p:spPr bwMode="auto">
          <a:xfrm>
            <a:off x="7868686" y="3439711"/>
            <a:ext cx="228600" cy="15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5223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Many-to-Many Relationship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772972" cy="1546225"/>
          </a:xfrm>
        </p:spPr>
        <p:txBody>
          <a:bodyPr/>
          <a:lstStyle/>
          <a:p>
            <a:r>
              <a:rPr lang="en-US" altLang="en-US" dirty="0"/>
              <a:t>An instructor is associated with several (possibly 0) students via </a:t>
            </a:r>
            <a:r>
              <a:rPr lang="en-US" altLang="en-US" i="1" dirty="0"/>
              <a:t>advisor</a:t>
            </a:r>
          </a:p>
          <a:p>
            <a:r>
              <a:rPr lang="en-US" altLang="en-US" dirty="0"/>
              <a:t>A student is associated with several (possibly 0) instructors via </a:t>
            </a:r>
            <a:r>
              <a:rPr lang="en-US" altLang="en-US" i="1" dirty="0"/>
              <a:t>advisor</a:t>
            </a:r>
            <a:r>
              <a:rPr lang="en-US" altLang="en-US" dirty="0"/>
              <a:t> </a:t>
            </a:r>
          </a:p>
        </p:txBody>
      </p:sp>
      <p:pic>
        <p:nvPicPr>
          <p:cNvPr id="3379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334480"/>
            <a:ext cx="6161088" cy="126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189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34" name="Rectangle 2"/>
          <p:cNvSpPr>
            <a:spLocks noGrp="1" noChangeArrowheads="1"/>
          </p:cNvSpPr>
          <p:nvPr>
            <p:ph type="title"/>
          </p:nvPr>
        </p:nvSpPr>
        <p:spPr>
          <a:xfrm>
            <a:off x="2820988" y="233363"/>
            <a:ext cx="7427912" cy="455612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Total and Partial Participation</a:t>
            </a: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2296358" y="1068642"/>
            <a:ext cx="7762043" cy="4576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08585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Total participation </a:t>
            </a:r>
            <a:r>
              <a:rPr kumimoji="1" lang="en-US" altLang="en-US" sz="1700" dirty="0">
                <a:solidFill>
                  <a:srgbClr val="000000"/>
                </a:solidFill>
              </a:rPr>
              <a:t>(indicated by double line):  every entity in the entity set participates in at least one relationship in the relationship set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r>
              <a:rPr kumimoji="1" lang="en-US" altLang="en-US" sz="1700" dirty="0">
                <a:solidFill>
                  <a:srgbClr val="000000"/>
                </a:solidFill>
              </a:rPr>
              <a:t>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 </a:t>
            </a:r>
            <a:r>
              <a:rPr kumimoji="1" lang="en-US" altLang="en-US" sz="1700" dirty="0">
                <a:solidFill>
                  <a:srgbClr val="000000"/>
                </a:solidFill>
              </a:rPr>
              <a:t>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 r</a:t>
            </a:r>
            <a:r>
              <a:rPr kumimoji="1" lang="en-US" altLang="en-US" sz="1700" dirty="0">
                <a:solidFill>
                  <a:srgbClr val="000000"/>
                </a:solidFill>
              </a:rPr>
              <a:t>elation is total</a:t>
            </a:r>
          </a:p>
          <a:p>
            <a:pPr marL="1200150" lvl="2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9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 every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</a:t>
            </a:r>
            <a:r>
              <a:rPr kumimoji="1" lang="en-US" altLang="en-US" sz="1700" dirty="0">
                <a:solidFill>
                  <a:srgbClr val="000000"/>
                </a:solidFill>
              </a:rPr>
              <a:t>must have an associated instructor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Partial participation</a:t>
            </a:r>
            <a:r>
              <a:rPr kumimoji="1" lang="en-US" altLang="en-US" sz="1700" dirty="0">
                <a:solidFill>
                  <a:srgbClr val="000000"/>
                </a:solidFill>
              </a:rPr>
              <a:t>:  some entities may not participate in any relationship in the relationship set</a:t>
            </a:r>
          </a:p>
          <a:p>
            <a:pPr marL="800100" lvl="1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instructor</a:t>
            </a:r>
            <a:r>
              <a:rPr kumimoji="1" lang="en-US" altLang="en-US" sz="1700" dirty="0">
                <a:solidFill>
                  <a:srgbClr val="000000"/>
                </a:solidFill>
              </a:rPr>
              <a:t> 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is partial</a:t>
            </a:r>
          </a:p>
        </p:txBody>
      </p:sp>
      <p:pic>
        <p:nvPicPr>
          <p:cNvPr id="3482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32" y="2000875"/>
            <a:ext cx="5513387" cy="108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42664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47681" cy="3386201"/>
          </a:xfrm>
        </p:spPr>
        <p:txBody>
          <a:bodyPr/>
          <a:lstStyle/>
          <a:p>
            <a:r>
              <a:rPr lang="en-US" altLang="en-US" dirty="0"/>
              <a:t>Primary keys provide a way to specify how entities and  relations are distinguished.  We will consider: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Weak entity sets</a:t>
            </a:r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32696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Entity Sets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7926"/>
            <a:ext cx="7534401" cy="3893947"/>
          </a:xfrm>
        </p:spPr>
        <p:txBody>
          <a:bodyPr/>
          <a:lstStyle/>
          <a:p>
            <a:r>
              <a:rPr lang="en-US" altLang="en-US" dirty="0"/>
              <a:t>By definition, individual entities are distinct.</a:t>
            </a:r>
          </a:p>
          <a:p>
            <a:r>
              <a:rPr lang="en-US" altLang="en-US" dirty="0"/>
              <a:t>From database perspective, the differences among them must be expressed in terms of their attributes.</a:t>
            </a:r>
          </a:p>
          <a:p>
            <a:r>
              <a:rPr lang="en-US" altLang="en-US" dirty="0"/>
              <a:t>The values of the attribute values of an entity must be such that they can uniquely identify the entity.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No two entities in an entity set are allowed to have exactly the same value for all attributes.</a:t>
            </a:r>
          </a:p>
          <a:p>
            <a:r>
              <a:rPr lang="en-US" altLang="en-US" dirty="0"/>
              <a:t>A key for an entity is a set of attributes that suffice to distinguish entities from each other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312462-F546-D14D-AE31-0ECE34DD64FD}"/>
              </a:ext>
            </a:extLst>
          </p:cNvPr>
          <p:cNvSpPr txBox="1"/>
          <p:nvPr/>
        </p:nvSpPr>
        <p:spPr>
          <a:xfrm>
            <a:off x="1465119" y="3939265"/>
            <a:ext cx="193033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u="sng" dirty="0" err="1"/>
              <a:t>Dept_code</a:t>
            </a:r>
            <a:endParaRPr lang="en-US" sz="2000" u="sng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u="sng" dirty="0"/>
              <a:t>faculty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u="sng" dirty="0"/>
              <a:t>level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u="sng" dirty="0" err="1"/>
              <a:t>Section_no</a:t>
            </a:r>
            <a:endParaRPr lang="en-US" sz="2000" u="sng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u="sng" dirty="0"/>
              <a:t>semester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Title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18772149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28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4274445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29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dirty="0"/>
              <a:t>I use Crow’s Foot Notation:</a:t>
            </a:r>
          </a:p>
          <a:p>
            <a:pPr lvl="1"/>
            <a:r>
              <a:rPr lang="en-US" dirty="0"/>
              <a:t>Simpler and more compact.</a:t>
            </a:r>
          </a:p>
          <a:p>
            <a:pPr lvl="1"/>
            <a:r>
              <a:rPr lang="en-US" dirty="0"/>
              <a:t>Very similar to what MySQL uses.</a:t>
            </a:r>
          </a:p>
          <a:p>
            <a:pPr lvl="1"/>
            <a:r>
              <a:rPr lang="en-US" dirty="0"/>
              <a:t>Less tedious, but less expressive/complete.</a:t>
            </a:r>
          </a:p>
          <a:p>
            <a:r>
              <a:rPr lang="en-US" dirty="0"/>
              <a:t>There is a good tutorial at ... </a:t>
            </a:r>
            <a:br>
              <a:rPr lang="en-US" dirty="0"/>
            </a:br>
            <a:r>
              <a:rPr lang="en-US" dirty="0">
                <a:hlinkClick r:id="rId4"/>
              </a:rPr>
              <a:t>https://www.vertabelo.com/blog/crow-s-foot-notation/</a:t>
            </a:r>
            <a:r>
              <a:rPr lang="en-US" dirty="0"/>
              <a:t> </a:t>
            </a:r>
          </a:p>
          <a:p>
            <a:r>
              <a:rPr lang="en-US" dirty="0"/>
              <a:t>There are several other types of visual notations, and you can find examples.</a:t>
            </a:r>
          </a:p>
          <a:p>
            <a:pPr lvl="1"/>
            <a:r>
              <a:rPr lang="en-US" dirty="0"/>
              <a:t>I will mostly use Crow’s Foot in class, assignments, etc.</a:t>
            </a:r>
          </a:p>
          <a:p>
            <a:pPr lvl="1"/>
            <a:r>
              <a:rPr lang="en-US" dirty="0"/>
              <a:t>I will occasionally ask questions about the notation that the book uses on HW/exams.</a:t>
            </a:r>
          </a:p>
          <a:p>
            <a:r>
              <a:rPr lang="en-US" dirty="0"/>
              <a:t>What we are going to do now is ... ...</a:t>
            </a:r>
          </a:p>
          <a:p>
            <a:pPr lvl="1"/>
            <a:r>
              <a:rPr lang="en-US" dirty="0"/>
              <a:t>Play with two sets of tools.</a:t>
            </a:r>
          </a:p>
          <a:p>
            <a:pPr lvl="1"/>
            <a:r>
              <a:rPr lang="en-US" dirty="0"/>
              <a:t>Start doing a little modeling.</a:t>
            </a:r>
          </a:p>
        </p:txBody>
      </p:sp>
    </p:spTree>
    <p:extLst>
      <p:ext uri="{BB962C8B-B14F-4D97-AF65-F5344CB8AC3E}">
        <p14:creationId xmlns:p14="http://schemas.microsoft.com/office/powerpoint/2010/main" val="267370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ER Model and Modeling (From Book)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3667195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lvl="0"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lvl="0"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11BF7-4120-394C-BDBB-4AC196607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304" y="671453"/>
            <a:ext cx="8364682" cy="54203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213307-5559-E64A-A573-8186DCDB9B2F}"/>
              </a:ext>
            </a:extLst>
          </p:cNvPr>
          <p:cNvSpPr txBox="1"/>
          <p:nvPr/>
        </p:nvSpPr>
        <p:spPr>
          <a:xfrm>
            <a:off x="216093" y="1059872"/>
            <a:ext cx="279403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Conceptual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Logical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directions: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To-Down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Bottom-Up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Meet-in-the-Middle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concepts are general</a:t>
            </a:r>
            <a:br>
              <a:rPr lang="en-US" dirty="0"/>
            </a:br>
            <a:r>
              <a:rPr lang="en-US" dirty="0"/>
              <a:t>and apply to all modeling,</a:t>
            </a:r>
            <a:br>
              <a:rPr lang="en-US" dirty="0"/>
            </a:br>
            <a:r>
              <a:rPr lang="en-US" dirty="0"/>
              <a:t>not just Crow’s Feet.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8A5E5E-039C-9E44-9A15-3ED4185F642B}"/>
              </a:ext>
            </a:extLst>
          </p:cNvPr>
          <p:cNvSpPr/>
          <p:nvPr/>
        </p:nvSpPr>
        <p:spPr>
          <a:xfrm>
            <a:off x="4983113" y="145488"/>
            <a:ext cx="6532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Good intro: https://www.vertabelo.com/blog/crow-s-foot-notation/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789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MySQL Workbench</a:t>
            </a:r>
          </a:p>
          <a:p>
            <a:r>
              <a:rPr lang="en-US" dirty="0" err="1"/>
              <a:t>LucidChart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6033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the Relational Model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26720736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Relational Model/Algebra Overview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3332147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2: Intro to 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17951049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76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Outline</a:t>
            </a:r>
          </a:p>
        </p:txBody>
      </p:sp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4900"/>
            <a:ext cx="7496760" cy="277215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Structure of Relational Databases</a:t>
            </a:r>
          </a:p>
          <a:p>
            <a:r>
              <a:rPr lang="en-US" altLang="en-US" dirty="0"/>
              <a:t>Database Schema</a:t>
            </a:r>
          </a:p>
          <a:p>
            <a:r>
              <a:rPr lang="en-US" altLang="en-US" dirty="0"/>
              <a:t>Keys</a:t>
            </a:r>
          </a:p>
          <a:p>
            <a:r>
              <a:rPr lang="en-US" altLang="en-US" dirty="0"/>
              <a:t>Schema Diagrams</a:t>
            </a:r>
          </a:p>
          <a:p>
            <a:r>
              <a:rPr lang="en-US" altLang="en-US" dirty="0"/>
              <a:t>Relational Query Languages</a:t>
            </a:r>
          </a:p>
          <a:p>
            <a:r>
              <a:rPr lang="en-US" altLang="en-US" dirty="0"/>
              <a:t>The Relational Algebra</a:t>
            </a:r>
          </a:p>
          <a:p>
            <a:endParaRPr lang="en-US" altLang="en-US" dirty="0"/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8F77BD2C-A864-AD4F-8129-22D22408F639}"/>
              </a:ext>
            </a:extLst>
          </p:cNvPr>
          <p:cNvSpPr/>
          <p:nvPr/>
        </p:nvSpPr>
        <p:spPr bwMode="auto">
          <a:xfrm>
            <a:off x="6040731" y="1028700"/>
            <a:ext cx="1648542" cy="2514600"/>
          </a:xfrm>
          <a:prstGeom prst="rightBrace">
            <a:avLst>
              <a:gd name="adj1" fmla="val 8333"/>
              <a:gd name="adj2" fmla="val 50408"/>
            </a:avLst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3BB4AB-69AA-7746-A59B-C02B9A1D17E6}"/>
              </a:ext>
            </a:extLst>
          </p:cNvPr>
          <p:cNvSpPr txBox="1"/>
          <p:nvPr/>
        </p:nvSpPr>
        <p:spPr>
          <a:xfrm>
            <a:off x="7889392" y="1662546"/>
            <a:ext cx="37994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Introduction to concepts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in this lecture.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We will progressively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cover in more detail.</a:t>
            </a:r>
          </a:p>
        </p:txBody>
      </p:sp>
    </p:spTree>
    <p:extLst>
      <p:ext uri="{BB962C8B-B14F-4D97-AF65-F5344CB8AC3E}">
        <p14:creationId xmlns:p14="http://schemas.microsoft.com/office/powerpoint/2010/main" val="3554517236"/>
      </p:ext>
    </p:extLst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a </a:t>
            </a:r>
            <a:r>
              <a:rPr lang="en-US" altLang="en-US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Instructor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 Relation</a:t>
            </a:r>
          </a:p>
        </p:txBody>
      </p:sp>
      <p:pic>
        <p:nvPicPr>
          <p:cNvPr id="5122" name="Picture 3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66" y="1320800"/>
            <a:ext cx="5291137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 Box 4"/>
          <p:cNvSpPr txBox="1">
            <a:spLocks noChangeArrowheads="1"/>
          </p:cNvSpPr>
          <p:nvPr/>
        </p:nvSpPr>
        <p:spPr bwMode="auto">
          <a:xfrm>
            <a:off x="5904490" y="727075"/>
            <a:ext cx="1454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attributes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columns)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4" name="Line 5"/>
          <p:cNvSpPr>
            <a:spLocks noChangeShapeType="1"/>
          </p:cNvSpPr>
          <p:nvPr/>
        </p:nvSpPr>
        <p:spPr bwMode="auto">
          <a:xfrm flipH="1">
            <a:off x="2102428" y="931864"/>
            <a:ext cx="3889375" cy="377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5" name="Line 6"/>
          <p:cNvSpPr>
            <a:spLocks noChangeShapeType="1"/>
          </p:cNvSpPr>
          <p:nvPr/>
        </p:nvSpPr>
        <p:spPr bwMode="auto">
          <a:xfrm flipH="1">
            <a:off x="3472440" y="985838"/>
            <a:ext cx="2557462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6" name="Line 7"/>
          <p:cNvSpPr>
            <a:spLocks noChangeShapeType="1"/>
          </p:cNvSpPr>
          <p:nvPr/>
        </p:nvSpPr>
        <p:spPr bwMode="auto">
          <a:xfrm flipH="1">
            <a:off x="4683702" y="958851"/>
            <a:ext cx="1320800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7" name="Text Box 8"/>
          <p:cNvSpPr txBox="1">
            <a:spLocks noChangeArrowheads="1"/>
          </p:cNvSpPr>
          <p:nvPr/>
        </p:nvSpPr>
        <p:spPr bwMode="auto">
          <a:xfrm>
            <a:off x="5852102" y="1916113"/>
            <a:ext cx="10858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tuples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rows)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8" name="Line 9"/>
          <p:cNvSpPr>
            <a:spLocks noChangeShapeType="1"/>
          </p:cNvSpPr>
          <p:nvPr/>
        </p:nvSpPr>
        <p:spPr bwMode="auto">
          <a:xfrm flipH="1" flipV="1">
            <a:off x="5606041" y="1881188"/>
            <a:ext cx="369887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9" name="Line 10"/>
          <p:cNvSpPr>
            <a:spLocks noChangeShapeType="1"/>
          </p:cNvSpPr>
          <p:nvPr/>
        </p:nvSpPr>
        <p:spPr bwMode="auto">
          <a:xfrm flipH="1">
            <a:off x="5593341" y="2100263"/>
            <a:ext cx="369887" cy="111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 flipH="1">
            <a:off x="5582228" y="2111375"/>
            <a:ext cx="392113" cy="3127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H="1">
            <a:off x="5593340" y="2120901"/>
            <a:ext cx="381000" cy="555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DC5D89-0827-DE46-BA96-FF4A6E3A78AD}"/>
              </a:ext>
            </a:extLst>
          </p:cNvPr>
          <p:cNvSpPr txBox="1"/>
          <p:nvPr/>
        </p:nvSpPr>
        <p:spPr>
          <a:xfrm>
            <a:off x="5852102" y="2741613"/>
            <a:ext cx="620091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The ER Model talks about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Entity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Entity Sets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In the Relational Model the concepts are: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Tuple (row)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Relation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In SQL: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Table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Row</a:t>
            </a:r>
          </a:p>
        </p:txBody>
      </p:sp>
    </p:spTree>
    <p:extLst>
      <p:ext uri="{BB962C8B-B14F-4D97-AF65-F5344CB8AC3E}">
        <p14:creationId xmlns:p14="http://schemas.microsoft.com/office/powerpoint/2010/main" val="118588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Attribute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7721" y="938843"/>
            <a:ext cx="7656558" cy="4230624"/>
          </a:xfrm>
        </p:spPr>
        <p:txBody>
          <a:bodyPr/>
          <a:lstStyle/>
          <a:p>
            <a:r>
              <a:rPr lang="en-US" altLang="en-US" dirty="0"/>
              <a:t>The set of allowed values for each attribute is called the </a:t>
            </a:r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of the attribute</a:t>
            </a:r>
          </a:p>
          <a:p>
            <a:r>
              <a:rPr lang="en-US" altLang="en-US" dirty="0"/>
              <a:t>Attribute values are (normally) required to be </a:t>
            </a:r>
            <a:r>
              <a:rPr lang="en-US" altLang="en-US" b="1" dirty="0">
                <a:solidFill>
                  <a:srgbClr val="002060"/>
                </a:solidFill>
              </a:rPr>
              <a:t>atomic</a:t>
            </a:r>
            <a:r>
              <a:rPr lang="en-US" altLang="en-US" dirty="0"/>
              <a:t>; that is, indivisible</a:t>
            </a:r>
          </a:p>
          <a:p>
            <a:r>
              <a:rPr lang="en-US" altLang="en-US" dirty="0"/>
              <a:t>The special value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b="1" i="1" dirty="0">
                <a:solidFill>
                  <a:srgbClr val="000000"/>
                </a:solidFill>
              </a:rPr>
              <a:t>null</a:t>
            </a:r>
            <a:r>
              <a:rPr lang="en-US" altLang="en-US" dirty="0"/>
              <a:t>  is a member of every domain. Indicated that the value is “unknown”</a:t>
            </a:r>
          </a:p>
          <a:p>
            <a:r>
              <a:rPr lang="en-US" altLang="en-US" dirty="0"/>
              <a:t>The null value causes complications in the definition of many operations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65D162-1244-D44E-9188-6F2BC1341619}"/>
              </a:ext>
            </a:extLst>
          </p:cNvPr>
          <p:cNvSpPr/>
          <p:nvPr/>
        </p:nvSpPr>
        <p:spPr>
          <a:xfrm>
            <a:off x="329237" y="3128781"/>
            <a:ext cx="968856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</a:rPr>
              <a:t>Codd’s Rules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(https://</a:t>
            </a: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www.tutorialspoint.com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/</a:t>
            </a: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dbms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/</a:t>
            </a: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dbms_codds_rules.htm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)</a:t>
            </a:r>
          </a:p>
          <a:p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</a:rPr>
              <a:t>Rule 3: Systematic Treatment of NULL Values</a:t>
            </a:r>
            <a:b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</a:rPr>
            </a:br>
            <a:endParaRPr lang="en-US" sz="1600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</a:rPr>
              <a:t>The NULL values in a database must be given a systematic and uniform treatment. This is a very important rule because a NULL can be interpreted as one the following − data is missing, data is not known, or data is not applicable.</a:t>
            </a:r>
          </a:p>
          <a:p>
            <a:pPr algn="just"/>
            <a:endParaRPr lang="en-US" sz="1600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just"/>
            <a:endParaRPr lang="en-US" sz="1600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1600" b="1" u="sng" dirty="0">
                <a:solidFill>
                  <a:srgbClr val="FF0000"/>
                </a:solidFill>
                <a:latin typeface="Arial" panose="020B0604020202020204" pitchFamily="34" charset="0"/>
              </a:rPr>
              <a:t>YOU CANNOT REPRESENT VALUE UNKNOWN, NOT APPLICABLE, ETC.</a:t>
            </a:r>
            <a:br>
              <a:rPr lang="en-US" sz="1600" b="1" u="sng" dirty="0">
                <a:solidFill>
                  <a:srgbClr val="FF0000"/>
                </a:solidFill>
                <a:latin typeface="Arial" panose="020B0604020202020204" pitchFamily="34" charset="0"/>
              </a:rPr>
            </a:br>
            <a:r>
              <a:rPr lang="en-US" sz="1600" b="1" u="sng" dirty="0">
                <a:solidFill>
                  <a:srgbClr val="FF0000"/>
                </a:solidFill>
                <a:latin typeface="Arial" panose="020B0604020202020204" pitchFamily="34" charset="0"/>
              </a:rPr>
              <a:t>USING “”, -1, OR SOME OTHER INVALID VALUE.</a:t>
            </a:r>
          </a:p>
        </p:txBody>
      </p:sp>
    </p:spTree>
    <p:extLst>
      <p:ext uri="{BB962C8B-B14F-4D97-AF65-F5344CB8AC3E}">
        <p14:creationId xmlns:p14="http://schemas.microsoft.com/office/powerpoint/2010/main" val="41125784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Attribute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7721" y="938843"/>
            <a:ext cx="7656558" cy="4230624"/>
          </a:xfrm>
        </p:spPr>
        <p:txBody>
          <a:bodyPr/>
          <a:lstStyle/>
          <a:p>
            <a:r>
              <a:rPr lang="en-US" altLang="en-US" dirty="0"/>
              <a:t>The set of allowed values for each attribute is called the </a:t>
            </a:r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of the attribute</a:t>
            </a:r>
          </a:p>
          <a:p>
            <a:r>
              <a:rPr lang="en-US" altLang="en-US" dirty="0"/>
              <a:t>Attribute values are (normally) required to be </a:t>
            </a:r>
            <a:r>
              <a:rPr lang="en-US" altLang="en-US" b="1" dirty="0">
                <a:solidFill>
                  <a:srgbClr val="002060"/>
                </a:solidFill>
              </a:rPr>
              <a:t>atomic</a:t>
            </a:r>
            <a:r>
              <a:rPr lang="en-US" altLang="en-US" dirty="0"/>
              <a:t>; that is, indivisible</a:t>
            </a:r>
          </a:p>
          <a:p>
            <a:r>
              <a:rPr lang="en-US" altLang="en-US" dirty="0"/>
              <a:t>The special value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b="1" i="1" dirty="0">
                <a:solidFill>
                  <a:srgbClr val="000000"/>
                </a:solidFill>
              </a:rPr>
              <a:t>null</a:t>
            </a:r>
            <a:r>
              <a:rPr lang="en-US" altLang="en-US" dirty="0"/>
              <a:t>  is a member of every domain. Indicated that the value is “unknown”</a:t>
            </a:r>
          </a:p>
          <a:p>
            <a:r>
              <a:rPr lang="en-US" altLang="en-US" dirty="0"/>
              <a:t>The null value causes complications in the definition of many operations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65D162-1244-D44E-9188-6F2BC1341619}"/>
              </a:ext>
            </a:extLst>
          </p:cNvPr>
          <p:cNvSpPr/>
          <p:nvPr/>
        </p:nvSpPr>
        <p:spPr>
          <a:xfrm>
            <a:off x="339628" y="3117376"/>
            <a:ext cx="9688560" cy="3470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A lot of things you think are “atomic” are actually not, e.g.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COMSW4111 is actually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COMS – department code.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W – faculty code.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4 – course type/classification code/level.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1111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  <a:hlinkClick r:id="rId3"/>
              </a:rPr>
              <a:t>dff9@columbia.edu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is actually: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dff9 – user ID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columbia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– organization name (subdomain)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edu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– Top level domain.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  <a:p>
            <a:pPr>
              <a:spcAft>
                <a:spcPts val="300"/>
              </a:spcAft>
            </a:pP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28A31D51-AEAC-C54A-BA44-4A45F8CA8634}"/>
              </a:ext>
            </a:extLst>
          </p:cNvPr>
          <p:cNvSpPr/>
          <p:nvPr/>
        </p:nvSpPr>
        <p:spPr bwMode="auto">
          <a:xfrm>
            <a:off x="5766955" y="3054155"/>
            <a:ext cx="987136" cy="3055700"/>
          </a:xfrm>
          <a:prstGeom prst="rightBrac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F560E8-B4F3-5C43-BC55-62C48D30E1B2}"/>
              </a:ext>
            </a:extLst>
          </p:cNvPr>
          <p:cNvSpPr/>
          <p:nvPr/>
        </p:nvSpPr>
        <p:spPr>
          <a:xfrm>
            <a:off x="6868390" y="3397827"/>
            <a:ext cx="4925677" cy="2993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This concept and related concepts have surprising implications on “data integrity.” 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No Columbia course begins with “5”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columbia.mil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and </a:t>
            </a: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columbia.gov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are not OK</a:t>
            </a:r>
            <a:b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</a:b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because Columbia is not yet a military organization or government.</a:t>
            </a:r>
            <a:b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</a:b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We will also see that there are performance implications.</a:t>
            </a:r>
          </a:p>
          <a:p>
            <a:pPr lvl="1">
              <a:spcAft>
                <a:spcPts val="300"/>
              </a:spcAft>
            </a:pP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  <a:p>
            <a:pPr>
              <a:spcAft>
                <a:spcPts val="300"/>
              </a:spcAft>
            </a:pP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992941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 are Unordered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19200"/>
            <a:ext cx="7621047" cy="1048512"/>
          </a:xfrm>
        </p:spPr>
        <p:txBody>
          <a:bodyPr/>
          <a:lstStyle/>
          <a:p>
            <a:r>
              <a:rPr lang="en-US" altLang="en-US" dirty="0"/>
              <a:t>Order of tuples is irrelevant (tuples may be stored in an arbitrary order)</a:t>
            </a:r>
          </a:p>
          <a:p>
            <a:r>
              <a:rPr lang="en-US" altLang="en-US" dirty="0"/>
              <a:t>Example: </a:t>
            </a:r>
            <a:r>
              <a:rPr lang="en-US" altLang="en-US" i="1" dirty="0"/>
              <a:t>instructor</a:t>
            </a:r>
            <a:r>
              <a:rPr lang="en-US" altLang="en-US" dirty="0"/>
              <a:t>  relation with unordered tuples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753" y="2406291"/>
            <a:ext cx="4456175" cy="3360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253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6: Database Design Using the E-R Model</a:t>
            </a:r>
          </a:p>
        </p:txBody>
      </p:sp>
    </p:spTree>
    <p:extLst>
      <p:ext uri="{BB962C8B-B14F-4D97-AF65-F5344CB8AC3E}">
        <p14:creationId xmlns:p14="http://schemas.microsoft.com/office/powerpoint/2010/main" val="3402623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Database Schema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2298"/>
            <a:ext cx="7594414" cy="2055431"/>
          </a:xfrm>
        </p:spPr>
        <p:txBody>
          <a:bodyPr/>
          <a:lstStyle/>
          <a:p>
            <a:r>
              <a:rPr lang="en-US" altLang="en-US" dirty="0">
                <a:sym typeface="Symbol" panose="05050102010706020507" pitchFamily="18" charset="2"/>
              </a:rPr>
              <a:t>Database schema -- is the logical structure of the database.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Database instance -- is a snapshot of the data in the database at a given instant in time.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Example: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schema:  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(</a:t>
            </a:r>
            <a:r>
              <a:rPr lang="en-US" altLang="en-US" i="1" dirty="0">
                <a:sym typeface="Symbol" panose="05050102010706020507" pitchFamily="18" charset="2"/>
              </a:rPr>
              <a:t>ID, name, dept_name, salary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Instance:</a:t>
            </a:r>
          </a:p>
        </p:txBody>
      </p:sp>
      <p:pic>
        <p:nvPicPr>
          <p:cNvPr id="5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129" y="3254440"/>
            <a:ext cx="3644961" cy="274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56131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Keys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8866"/>
            <a:ext cx="7647680" cy="4896167"/>
          </a:xfrm>
        </p:spPr>
        <p:txBody>
          <a:bodyPr/>
          <a:lstStyle/>
          <a:p>
            <a:r>
              <a:rPr lang="en-US" altLang="en-US" dirty="0"/>
              <a:t>Let K </a:t>
            </a:r>
            <a:r>
              <a:rPr lang="en-US" altLang="en-US" dirty="0">
                <a:sym typeface="Symbol" panose="05050102010706020507" pitchFamily="18" charset="2"/>
              </a:rPr>
              <a:t> R</a:t>
            </a:r>
          </a:p>
          <a:p>
            <a:r>
              <a:rPr lang="en-US" altLang="en-US" i="1" dirty="0">
                <a:sym typeface="Symbol" panose="05050102010706020507" pitchFamily="18" charset="2"/>
              </a:rPr>
              <a:t>K </a:t>
            </a:r>
            <a:r>
              <a:rPr lang="en-US" altLang="en-US" dirty="0">
                <a:sym typeface="Symbol" panose="05050102010706020507" pitchFamily="18" charset="2"/>
              </a:rPr>
              <a:t>is a </a:t>
            </a:r>
            <a:r>
              <a:rPr lang="en-US" altLang="en-US" b="1" dirty="0" err="1">
                <a:solidFill>
                  <a:srgbClr val="002060"/>
                </a:solidFill>
                <a:sym typeface="Symbol" panose="05050102010706020507" pitchFamily="18" charset="2"/>
              </a:rPr>
              <a:t>superkey</a:t>
            </a:r>
            <a:r>
              <a:rPr lang="en-US" altLang="en-US" b="1" dirty="0">
                <a:solidFill>
                  <a:schemeClr val="tx2"/>
                </a:solidFill>
                <a:sym typeface="Symbol" panose="05050102010706020507" pitchFamily="18" charset="2"/>
              </a:rPr>
              <a:t> </a:t>
            </a:r>
            <a:r>
              <a:rPr lang="en-US" altLang="en-US" dirty="0">
                <a:sym typeface="Symbol" panose="05050102010706020507" pitchFamily="18" charset="2"/>
              </a:rPr>
              <a:t>of 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 if values for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are sufficient to identify a unique tuple of each possible relation </a:t>
            </a:r>
            <a:r>
              <a:rPr lang="en-US" altLang="en-US" i="1" dirty="0">
                <a:sym typeface="Symbol" panose="05050102010706020507" pitchFamily="18" charset="2"/>
              </a:rPr>
              <a:t>r(R)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and {</a:t>
            </a:r>
            <a:r>
              <a:rPr lang="en-US" altLang="en-US" dirty="0" err="1">
                <a:sym typeface="Symbol" panose="05050102010706020507" pitchFamily="18" charset="2"/>
              </a:rPr>
              <a:t>ID,name</a:t>
            </a:r>
            <a:r>
              <a:rPr lang="en-US" altLang="en-US" dirty="0">
                <a:sym typeface="Symbol" panose="05050102010706020507" pitchFamily="18" charset="2"/>
              </a:rPr>
              <a:t>} are both </a:t>
            </a:r>
            <a:r>
              <a:rPr lang="en-US" altLang="en-US" dirty="0" err="1">
                <a:sym typeface="Symbol" panose="05050102010706020507" pitchFamily="18" charset="2"/>
              </a:rPr>
              <a:t>superkeys</a:t>
            </a:r>
            <a:r>
              <a:rPr lang="en-US" altLang="en-US" dirty="0">
                <a:sym typeface="Symbol" panose="05050102010706020507" pitchFamily="18" charset="2"/>
              </a:rPr>
              <a:t> of </a:t>
            </a:r>
            <a:r>
              <a:rPr lang="en-US" altLang="en-US" i="1" dirty="0">
                <a:sym typeface="Symbol" panose="05050102010706020507" pitchFamily="18" charset="2"/>
              </a:rPr>
              <a:t>instructor.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 err="1">
                <a:sym typeface="Symbol" panose="05050102010706020507" pitchFamily="18" charset="2"/>
              </a:rPr>
              <a:t>Superkey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candidate key</a:t>
            </a:r>
            <a:r>
              <a:rPr lang="en-US" altLang="en-US" dirty="0">
                <a:sym typeface="Symbol" panose="05050102010706020507" pitchFamily="18" charset="2"/>
              </a:rPr>
              <a:t> if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minimal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is a candidate key for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One of the candidate keys is selected to be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primary key</a:t>
            </a:r>
            <a:r>
              <a:rPr lang="en-US" altLang="en-US" dirty="0">
                <a:sym typeface="Symbol" panose="05050102010706020507" pitchFamily="18" charset="2"/>
              </a:rPr>
              <a:t>.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which one?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Foreign key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constraint: Value in one relation must appear in another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Referencing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Referenced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Example: </a:t>
            </a:r>
            <a:r>
              <a:rPr lang="en-US" altLang="en-US" i="1" dirty="0">
                <a:sym typeface="Symbol" panose="05050102010706020507" pitchFamily="18" charset="2"/>
              </a:rPr>
              <a:t>dept_name</a:t>
            </a:r>
            <a:r>
              <a:rPr lang="en-US" altLang="en-US" dirty="0">
                <a:sym typeface="Symbol" panose="05050102010706020507" pitchFamily="18" charset="2"/>
              </a:rPr>
              <a:t> in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 is a foreign key from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referencing </a:t>
            </a:r>
            <a:r>
              <a:rPr lang="en-US" altLang="en-US" i="1" dirty="0">
                <a:sym typeface="Symbol" panose="05050102010706020507" pitchFamily="18" charset="2"/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31842915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Schema Diagram for University Database</a:t>
            </a:r>
          </a:p>
        </p:txBody>
      </p:sp>
      <p:pic>
        <p:nvPicPr>
          <p:cNvPr id="21505" name="Picture 1" descr="C:\Users\as668\Desktop\2_09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21406" y="1378038"/>
            <a:ext cx="7133366" cy="42757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58303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Relational Query Languages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4"/>
            <a:ext cx="7692069" cy="3555047"/>
          </a:xfrm>
        </p:spPr>
        <p:txBody>
          <a:bodyPr/>
          <a:lstStyle/>
          <a:p>
            <a:r>
              <a:rPr lang="en-US" altLang="en-US" dirty="0"/>
              <a:t>Procedural versus non-procedural, or declarative</a:t>
            </a:r>
          </a:p>
          <a:p>
            <a:r>
              <a:rPr lang="en-US" altLang="en-US" dirty="0"/>
              <a:t>“Pure” languages:</a:t>
            </a:r>
          </a:p>
          <a:p>
            <a:pPr lvl="1"/>
            <a:r>
              <a:rPr lang="en-US" altLang="en-US" dirty="0"/>
              <a:t>Relational algebra</a:t>
            </a:r>
          </a:p>
          <a:p>
            <a:pPr lvl="1"/>
            <a:r>
              <a:rPr lang="en-US" altLang="en-US" dirty="0"/>
              <a:t>Tuple relational calculus</a:t>
            </a:r>
          </a:p>
          <a:p>
            <a:pPr lvl="1"/>
            <a:r>
              <a:rPr lang="en-US" altLang="en-US" dirty="0"/>
              <a:t>Domain relational calculus</a:t>
            </a:r>
          </a:p>
          <a:p>
            <a:r>
              <a:rPr lang="en-US" altLang="en-US" dirty="0"/>
              <a:t>The above 3 pure languages are equivalent in computing power</a:t>
            </a:r>
          </a:p>
          <a:p>
            <a:r>
              <a:rPr lang="en-US" altLang="en-US" dirty="0"/>
              <a:t>We will concentrate in this chapter on relational algebra</a:t>
            </a:r>
          </a:p>
          <a:p>
            <a:pPr lvl="1"/>
            <a:r>
              <a:rPr lang="en-US" altLang="en-US" dirty="0"/>
              <a:t>Not turning-machine equivalent</a:t>
            </a:r>
          </a:p>
          <a:p>
            <a:pPr lvl="1"/>
            <a:r>
              <a:rPr lang="en-US" altLang="en-US" dirty="0"/>
              <a:t>Consists of 6 basic operations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445738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Relational Algebra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3"/>
            <a:ext cx="7558903" cy="4876800"/>
          </a:xfrm>
        </p:spPr>
        <p:txBody>
          <a:bodyPr/>
          <a:lstStyle/>
          <a:p>
            <a:r>
              <a:rPr lang="en-US" altLang="en-US" dirty="0"/>
              <a:t>A  procedural language consisting  of a set of operations that take one or two relations as input and produce a new relation as their result. </a:t>
            </a:r>
          </a:p>
          <a:p>
            <a:r>
              <a:rPr lang="en-US" altLang="en-US" dirty="0"/>
              <a:t>Six basic operators</a:t>
            </a:r>
          </a:p>
          <a:p>
            <a:pPr lvl="1"/>
            <a:r>
              <a:rPr lang="en-US" altLang="en-US" dirty="0"/>
              <a:t>select: </a:t>
            </a:r>
            <a:r>
              <a:rPr kumimoji="0" lang="en-US" altLang="en-US" dirty="0">
                <a:sym typeface="Symbol" panose="05050102010706020507" pitchFamily="18" charset="2"/>
              </a:rPr>
              <a:t></a:t>
            </a:r>
            <a:endParaRPr lang="en-US" altLang="en-US" dirty="0"/>
          </a:p>
          <a:p>
            <a:pPr lvl="1"/>
            <a:r>
              <a:rPr lang="en-US" altLang="en-US" dirty="0"/>
              <a:t>project: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endParaRPr lang="en-US" altLang="en-US" dirty="0"/>
          </a:p>
          <a:p>
            <a:pPr lvl="1"/>
            <a:r>
              <a:rPr lang="en-US" altLang="en-US" dirty="0"/>
              <a:t>union: </a:t>
            </a:r>
            <a:r>
              <a:rPr lang="en-US" altLang="en-US" dirty="0">
                <a:sym typeface="Symbol" panose="05050102010706020507" pitchFamily="18" charset="2"/>
              </a:rPr>
              <a:t></a:t>
            </a:r>
            <a:endParaRPr lang="en-US" altLang="en-US" dirty="0"/>
          </a:p>
          <a:p>
            <a:pPr lvl="1"/>
            <a:r>
              <a:rPr lang="en-US" altLang="en-US" dirty="0"/>
              <a:t>set difference: </a:t>
            </a:r>
            <a:r>
              <a:rPr lang="en-US" altLang="en-US" i="1" dirty="0"/>
              <a:t>–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/>
              <a:t>Cartesian product: x</a:t>
            </a:r>
          </a:p>
          <a:p>
            <a:pPr lvl="1"/>
            <a:r>
              <a:rPr lang="en-US" altLang="en-US" dirty="0"/>
              <a:t>rename: </a:t>
            </a:r>
            <a:r>
              <a:rPr lang="en-US" altLang="en-US" i="1" dirty="0">
                <a:sym typeface="Symbol" panose="05050102010706020507" pitchFamily="18" charset="2"/>
              </a:rPr>
              <a:t></a:t>
            </a:r>
          </a:p>
          <a:p>
            <a:pPr lvl="1"/>
            <a:endParaRPr lang="en-US" altLang="en-US" sz="2000" i="1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96250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73574"/>
            <a:ext cx="7612170" cy="3350300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The  </a:t>
            </a:r>
            <a:r>
              <a:rPr lang="en-US" altLang="en-US" b="1" dirty="0"/>
              <a:t>selec</a:t>
            </a:r>
            <a:r>
              <a:rPr lang="en-US" altLang="en-US" dirty="0"/>
              <a:t>t operation selects tuples that satisfy a given predicate.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Notation: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p </a:t>
            </a:r>
            <a:r>
              <a:rPr lang="en-US" altLang="en-US" dirty="0">
                <a:sym typeface="Symbol" panose="05050102010706020507" pitchFamily="18" charset="2"/>
              </a:rPr>
              <a:t>(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p</a:t>
            </a:r>
            <a:r>
              <a:rPr lang="en-US" altLang="en-US" dirty="0">
                <a:sym typeface="Symbol" panose="05050102010706020507" pitchFamily="18" charset="2"/>
              </a:rPr>
              <a:t> is called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selection predicate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select those tuples of the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 relation where the instructor is in the “Physics” department.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Query</a:t>
            </a:r>
          </a:p>
          <a:p>
            <a:pPr marL="457200" lvl="1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	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“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Physics”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lvl="1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Result</a:t>
            </a:r>
          </a:p>
        </p:txBody>
      </p:sp>
      <p:pic>
        <p:nvPicPr>
          <p:cNvPr id="31746" name="Picture 2" descr="C:\Users\as668\Desktop\2_1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89248" y="4259279"/>
            <a:ext cx="4234254" cy="88309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43633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 (Cont.)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8874"/>
            <a:ext cx="7656559" cy="4810823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allow comparisons using 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  =, , &gt;, . &lt;. 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in the selection predicate.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can combine several predicates into a larger predicate by using the connectives: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 (</a:t>
            </a:r>
            <a:r>
              <a:rPr lang="en-US" altLang="en-US" b="1" dirty="0">
                <a:sym typeface="Symbol" panose="05050102010706020507" pitchFamily="18" charset="2"/>
              </a:rPr>
              <a:t>and</a:t>
            </a:r>
            <a:r>
              <a:rPr lang="en-US" altLang="en-US" dirty="0">
                <a:sym typeface="Symbol" panose="05050102010706020507" pitchFamily="18" charset="2"/>
              </a:rPr>
              <a:t>),  (</a:t>
            </a:r>
            <a:r>
              <a:rPr lang="en-US" altLang="en-US" b="1" dirty="0">
                <a:sym typeface="Symbol" panose="05050102010706020507" pitchFamily="18" charset="2"/>
              </a:rPr>
              <a:t>or</a:t>
            </a:r>
            <a:r>
              <a:rPr lang="en-US" altLang="en-US" dirty="0">
                <a:sym typeface="Symbol" panose="05050102010706020507" pitchFamily="18" charset="2"/>
              </a:rPr>
              <a:t>),  (</a:t>
            </a:r>
            <a:r>
              <a:rPr lang="en-US" altLang="en-US" b="1" dirty="0">
                <a:sym typeface="Symbol" panose="05050102010706020507" pitchFamily="18" charset="2"/>
              </a:rPr>
              <a:t>not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Find the instructors in Physics with a salary greater $90,000, we write: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      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 </a:t>
            </a:r>
            <a:r>
              <a:rPr lang="en-US" altLang="en-US" dirty="0">
                <a:sym typeface="Symbol" panose="05050102010706020507" pitchFamily="18" charset="2"/>
              </a:rPr>
              <a:t></a:t>
            </a:r>
            <a:r>
              <a:rPr lang="ja-JP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baseline="-25000" dirty="0">
                <a:sym typeface="Symbol" panose="05050102010706020507" pitchFamily="18" charset="2"/>
              </a:rPr>
              <a:t>salary </a:t>
            </a:r>
            <a:r>
              <a:rPr lang="en-US" altLang="ja-JP" i="1" dirty="0">
                <a:sym typeface="Symbol" panose="05050102010706020507" pitchFamily="18" charset="2"/>
              </a:rPr>
              <a:t>&gt; 90,000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ja-JP" sz="800" i="1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Then select predicate may  include comparisons between two attributes.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Example, find all departments whose name is the same as their building name: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building</a:t>
            </a:r>
            <a:r>
              <a:rPr lang="en-US" altLang="ja-JP" sz="1900" i="1" dirty="0">
                <a:sym typeface="Symbol" panose="05050102010706020507" pitchFamily="18" charset="2"/>
              </a:rPr>
              <a:t> 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department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535460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3"/>
            <a:ext cx="7683192" cy="4876800"/>
          </a:xfrm>
        </p:spPr>
        <p:txBody>
          <a:bodyPr/>
          <a:lstStyle/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A unary operation that returns its argument relation, with certain attributes left out.  </a:t>
            </a:r>
          </a:p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Notation: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 </a:t>
            </a:r>
            <a:r>
              <a:rPr lang="en-US" altLang="en-US" i="1" baseline="-25000" dirty="0">
                <a:sym typeface="Symbol" panose="05050102010706020507" pitchFamily="18" charset="2"/>
              </a:rPr>
              <a:t>A</a:t>
            </a:r>
            <a:r>
              <a:rPr lang="en-US" altLang="en-US" i="1" baseline="-50000" dirty="0">
                <a:sym typeface="Symbol" panose="05050102010706020507" pitchFamily="18" charset="2"/>
              </a:rPr>
              <a:t>1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2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3</a:t>
            </a:r>
            <a:r>
              <a:rPr lang="en-US" altLang="en-US" i="1" baseline="-25000" dirty="0">
                <a:sym typeface="Symbol" panose="05050102010706020507" pitchFamily="18" charset="2"/>
              </a:rPr>
              <a:t> ….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A</a:t>
            </a:r>
            <a:r>
              <a:rPr lang="en-US" altLang="en-US" i="1" baseline="-50000" dirty="0" err="1">
                <a:sym typeface="Symbol" panose="05050102010706020507" pitchFamily="18" charset="2"/>
              </a:rPr>
              <a:t>k</a:t>
            </a:r>
            <a:r>
              <a:rPr lang="en-US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en-US" baseline="-25000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	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/>
              <a:t>	where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1</a:t>
            </a:r>
            <a:r>
              <a:rPr lang="en-US" altLang="en-US" i="1" dirty="0"/>
              <a:t>, A</a:t>
            </a:r>
            <a:r>
              <a:rPr lang="en-US" altLang="en-US" i="1" baseline="-25000" dirty="0"/>
              <a:t>2</a:t>
            </a:r>
            <a:r>
              <a:rPr lang="en-US" altLang="en-US" dirty="0"/>
              <a:t> are attribute names and </a:t>
            </a:r>
            <a:r>
              <a:rPr lang="en-US" altLang="en-US" i="1" dirty="0"/>
              <a:t>r</a:t>
            </a:r>
            <a:r>
              <a:rPr lang="en-US" altLang="en-US" dirty="0"/>
              <a:t> is a relation name.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The result is defined as the relation of </a:t>
            </a:r>
            <a:r>
              <a:rPr lang="en-US" altLang="en-US" i="1" dirty="0"/>
              <a:t>k</a:t>
            </a:r>
            <a:r>
              <a:rPr lang="en-US" altLang="en-US" dirty="0"/>
              <a:t> columns obtained by erasing the columns that are not listed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Duplicate rows removed from result, since relations are sets</a:t>
            </a:r>
          </a:p>
        </p:txBody>
      </p:sp>
    </p:spTree>
    <p:extLst>
      <p:ext uri="{BB962C8B-B14F-4D97-AF65-F5344CB8AC3E}">
        <p14:creationId xmlns:p14="http://schemas.microsoft.com/office/powerpoint/2010/main" val="24660771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 (Cont.)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900162" cy="1677479"/>
          </a:xfrm>
        </p:spPr>
        <p:txBody>
          <a:bodyPr/>
          <a:lstStyle/>
          <a:p>
            <a:pPr>
              <a:tabLst>
                <a:tab pos="3257550" algn="ctr"/>
              </a:tabLst>
            </a:pPr>
            <a:r>
              <a:rPr lang="en-US" altLang="en-US" dirty="0"/>
              <a:t>Example: eliminate the </a:t>
            </a:r>
            <a:r>
              <a:rPr lang="en-US" altLang="en-US" i="1" dirty="0"/>
              <a:t>dept_name</a:t>
            </a:r>
            <a:r>
              <a:rPr lang="en-US" altLang="en-US" dirty="0"/>
              <a:t> attribute of </a:t>
            </a:r>
            <a:r>
              <a:rPr lang="en-US" altLang="en-US" i="1" dirty="0"/>
              <a:t>instructor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Query</a:t>
            </a:r>
            <a:r>
              <a:rPr lang="en-US" altLang="en-US" i="1" dirty="0"/>
              <a:t>:</a:t>
            </a:r>
            <a:br>
              <a:rPr lang="en-US" altLang="en-US" dirty="0"/>
            </a:b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       	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r>
              <a:rPr lang="en-US" altLang="en-US" i="1" baseline="-25000" dirty="0"/>
              <a:t>ID, name, salary</a:t>
            </a:r>
            <a:r>
              <a:rPr lang="en-US" altLang="en-US" dirty="0"/>
              <a:t> (</a:t>
            </a:r>
            <a:r>
              <a:rPr lang="en-US" altLang="en-US" i="1" dirty="0"/>
              <a:t>instructor</a:t>
            </a:r>
            <a:r>
              <a:rPr lang="en-US" altLang="en-US" dirty="0"/>
              <a:t>) 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Result:</a:t>
            </a:r>
            <a:br>
              <a:rPr lang="en-US" altLang="en-US" dirty="0"/>
            </a:br>
            <a:endParaRPr lang="en-US" altLang="en-US" dirty="0"/>
          </a:p>
        </p:txBody>
      </p:sp>
      <p:pic>
        <p:nvPicPr>
          <p:cNvPr id="35843" name="Picture 3" descr="C:\Users\as668\Desktop\Figures-for-slides\2_1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03081" y="2755392"/>
            <a:ext cx="2609469" cy="32298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214160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Composition of Relational Operations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42036"/>
            <a:ext cx="7558786" cy="3720109"/>
          </a:xfrm>
        </p:spPr>
        <p:txBody>
          <a:bodyPr/>
          <a:lstStyle/>
          <a:p>
            <a:r>
              <a:rPr lang="en-US" altLang="en-US" dirty="0"/>
              <a:t>The result of a relational-algebra operation is relation  and therefore of relational-algebra operations can be composed together into a </a:t>
            </a:r>
            <a:r>
              <a:rPr lang="en-US" altLang="en-US" b="1" dirty="0"/>
              <a:t>relational-algebra expression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Consider  the query -- Find the names of all instructors in the Physics department.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buNone/>
            </a:pPr>
            <a:r>
              <a:rPr lang="en-US" altLang="en-US" dirty="0">
                <a:sym typeface="Symbol" panose="05050102010706020507" pitchFamily="18" charset="2"/>
              </a:rPr>
              <a:t>             </a:t>
            </a:r>
            <a:r>
              <a:rPr lang="en-US" altLang="en-US" i="1" baseline="-25000" dirty="0">
                <a:sym typeface="Symbol" panose="05050102010706020507" pitchFamily="18" charset="2"/>
              </a:rPr>
              <a:t>name</a:t>
            </a:r>
            <a:r>
              <a:rPr lang="en-US" altLang="en-US" dirty="0"/>
              <a:t>(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</a:t>
            </a: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</a:t>
            </a:r>
            <a:r>
              <a:rPr lang="en-US" altLang="ja-JP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))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Instead of giving the name of a relation as the argument of the projection operation, we give an expression that evaluates to a relation.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14496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185800"/>
            <a:ext cx="7473949" cy="4105529"/>
          </a:xfrm>
        </p:spPr>
        <p:txBody>
          <a:bodyPr/>
          <a:lstStyle/>
          <a:p>
            <a:r>
              <a:rPr lang="en-US" altLang="en-US" dirty="0"/>
              <a:t>Overview of the Design Process</a:t>
            </a:r>
          </a:p>
          <a:p>
            <a:r>
              <a:rPr lang="en-US" altLang="en-US" dirty="0"/>
              <a:t>The Entity-Relationship Model</a:t>
            </a:r>
          </a:p>
          <a:p>
            <a:r>
              <a:rPr lang="en-US" altLang="en-US" strike="sngStrike" dirty="0"/>
              <a:t>Complex Attributes</a:t>
            </a:r>
          </a:p>
          <a:p>
            <a:r>
              <a:rPr lang="en-US" altLang="en-US" dirty="0"/>
              <a:t>Mapping Cardinalities</a:t>
            </a:r>
          </a:p>
          <a:p>
            <a:r>
              <a:rPr lang="en-US" altLang="en-US" dirty="0"/>
              <a:t>Primary Key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Removing Redundant Attributes in Entity Sets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Reducing ER Diagrams to Relational Schemas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Extended E-R Features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Entity-Relationship Design Issues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Alternative Notations for Modeling Data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Other Aspects of Database Design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8EC4C-D653-3441-8C4A-17190A9A9EED}"/>
              </a:ext>
            </a:extLst>
          </p:cNvPr>
          <p:cNvSpPr txBox="1"/>
          <p:nvPr/>
        </p:nvSpPr>
        <p:spPr>
          <a:xfrm>
            <a:off x="7055428" y="3688773"/>
            <a:ext cx="386516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Will cover: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In other lectures.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Or required reading.</a:t>
            </a:r>
          </a:p>
        </p:txBody>
      </p:sp>
    </p:spTree>
    <p:extLst>
      <p:ext uri="{BB962C8B-B14F-4D97-AF65-F5344CB8AC3E}">
        <p14:creationId xmlns:p14="http://schemas.microsoft.com/office/powerpoint/2010/main" val="36431629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Online Relational Algebra Tool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5723730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51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Online relational tool</a:t>
            </a:r>
            <a:br>
              <a:rPr lang="en-US" dirty="0"/>
            </a:br>
            <a:r>
              <a:rPr lang="en-US" dirty="0">
                <a:hlinkClick r:id="rId4"/>
              </a:rPr>
              <a:t>https://dbis-uibk.github.io/relax/landing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72523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SQL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18265947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Material – From Book Slides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1779598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3: Introduction to SQL</a:t>
            </a:r>
          </a:p>
        </p:txBody>
      </p:sp>
    </p:spTree>
    <p:extLst>
      <p:ext uri="{BB962C8B-B14F-4D97-AF65-F5344CB8AC3E}">
        <p14:creationId xmlns:p14="http://schemas.microsoft.com/office/powerpoint/2010/main" val="20691109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History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2557"/>
            <a:ext cx="7656323" cy="4903787"/>
          </a:xfrm>
        </p:spPr>
        <p:txBody>
          <a:bodyPr/>
          <a:lstStyle/>
          <a:p>
            <a:r>
              <a:rPr lang="en-US" altLang="en-US" dirty="0"/>
              <a:t>IBM Sequel language developed as part of System R project at the IBM San Jose Research Laboratory</a:t>
            </a:r>
          </a:p>
          <a:p>
            <a:r>
              <a:rPr lang="en-US" altLang="en-US" dirty="0"/>
              <a:t>Renamed Structured Query Language (SQL)</a:t>
            </a:r>
          </a:p>
          <a:p>
            <a:r>
              <a:rPr lang="en-US" altLang="en-US" dirty="0"/>
              <a:t>ANSI and ISO standard SQL:</a:t>
            </a:r>
          </a:p>
          <a:p>
            <a:pPr lvl="1"/>
            <a:r>
              <a:rPr lang="en-US" altLang="en-US" dirty="0"/>
              <a:t>SQL-86</a:t>
            </a:r>
          </a:p>
          <a:p>
            <a:pPr lvl="1"/>
            <a:r>
              <a:rPr lang="en-US" altLang="en-US" dirty="0"/>
              <a:t>SQL-89</a:t>
            </a:r>
          </a:p>
          <a:p>
            <a:pPr lvl="1"/>
            <a:r>
              <a:rPr lang="en-US" altLang="en-US" dirty="0"/>
              <a:t>SQL-92 </a:t>
            </a:r>
          </a:p>
          <a:p>
            <a:pPr lvl="1"/>
            <a:r>
              <a:rPr lang="en-US" altLang="en-US" dirty="0"/>
              <a:t>SQL:1999 (language name became Y2K compliant!)</a:t>
            </a:r>
          </a:p>
          <a:p>
            <a:pPr lvl="1"/>
            <a:r>
              <a:rPr lang="en-US" altLang="en-US" dirty="0"/>
              <a:t>SQL:2003</a:t>
            </a:r>
          </a:p>
          <a:p>
            <a:r>
              <a:rPr lang="en-US" altLang="en-US" dirty="0"/>
              <a:t>Commercial systems offer most, if not all, SQL-92 features, plus varying feature sets from later standards and special proprietary features.  </a:t>
            </a:r>
          </a:p>
          <a:p>
            <a:pPr lvl="1"/>
            <a:r>
              <a:rPr lang="en-US" altLang="en-US" dirty="0"/>
              <a:t>Not all examples here may work on your particular system.</a:t>
            </a:r>
          </a:p>
        </p:txBody>
      </p:sp>
    </p:spTree>
    <p:extLst>
      <p:ext uri="{BB962C8B-B14F-4D97-AF65-F5344CB8AC3E}">
        <p14:creationId xmlns:p14="http://schemas.microsoft.com/office/powerpoint/2010/main" val="6622096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SQL Parts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933"/>
            <a:ext cx="7584043" cy="4920168"/>
          </a:xfrm>
        </p:spPr>
        <p:txBody>
          <a:bodyPr/>
          <a:lstStyle/>
          <a:p>
            <a:r>
              <a:rPr lang="en-US" altLang="en-US" dirty="0"/>
              <a:t>DML -- provides the ability to query information from the database and to insert tuples into, delete tuples from, and modify tuples in the database.</a:t>
            </a:r>
          </a:p>
          <a:p>
            <a:r>
              <a:rPr lang="en-US" altLang="en-US" dirty="0"/>
              <a:t>integrity – the  DDL includes commands for specifying integrity constraints.</a:t>
            </a:r>
          </a:p>
          <a:p>
            <a:r>
              <a:rPr lang="en-US" altLang="en-US" dirty="0"/>
              <a:t>View definition -- The DDL  includes commands for defining views.</a:t>
            </a:r>
          </a:p>
          <a:p>
            <a:r>
              <a:rPr lang="en-US" altLang="en-US" dirty="0"/>
              <a:t>Transaction control –includes commands for specifying the beginning and ending of transactions.</a:t>
            </a:r>
          </a:p>
          <a:p>
            <a:r>
              <a:rPr lang="en-US" altLang="en-US" dirty="0"/>
              <a:t>Embedded  SQL  and dynamic SQL -- define how SQL statements can be embedded within general-purpose programming languages.</a:t>
            </a:r>
          </a:p>
          <a:p>
            <a:r>
              <a:rPr lang="en-US" altLang="en-US" dirty="0"/>
              <a:t>Authorization – includes commands for specifying access rights to relations and views.</a:t>
            </a:r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94970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Definition Language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89321" y="1801115"/>
            <a:ext cx="7042361" cy="2563622"/>
          </a:xfrm>
        </p:spPr>
        <p:txBody>
          <a:bodyPr/>
          <a:lstStyle/>
          <a:p>
            <a:r>
              <a:rPr lang="en-US" altLang="en-US" dirty="0"/>
              <a:t>The schema for each relation.</a:t>
            </a:r>
          </a:p>
          <a:p>
            <a:r>
              <a:rPr lang="en-US" altLang="en-US" dirty="0"/>
              <a:t>The type of values associated with each attribute.</a:t>
            </a:r>
          </a:p>
          <a:p>
            <a:r>
              <a:rPr lang="en-US" altLang="en-US" dirty="0"/>
              <a:t>The Integrity constraints</a:t>
            </a:r>
          </a:p>
          <a:p>
            <a:r>
              <a:rPr lang="en-US" altLang="en-US" dirty="0"/>
              <a:t>The set of indices to be maintained for each relation.</a:t>
            </a:r>
          </a:p>
          <a:p>
            <a:r>
              <a:rPr lang="en-US" altLang="en-US" dirty="0"/>
              <a:t>Security and authorization information for each relation.</a:t>
            </a:r>
          </a:p>
          <a:p>
            <a:r>
              <a:rPr lang="en-US" altLang="en-US" dirty="0"/>
              <a:t>The physical storage structure of each relation on disk.</a:t>
            </a:r>
          </a:p>
        </p:txBody>
      </p:sp>
      <p:sp>
        <p:nvSpPr>
          <p:cNvPr id="7171" name="Text Box 4"/>
          <p:cNvSpPr txBox="1">
            <a:spLocks noChangeArrowheads="1"/>
          </p:cNvSpPr>
          <p:nvPr/>
        </p:nvSpPr>
        <p:spPr bwMode="auto">
          <a:xfrm>
            <a:off x="2292350" y="1115366"/>
            <a:ext cx="761217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The SQL data-definition language (DDL) allows the specification of information about relations, including:</a:t>
            </a:r>
          </a:p>
        </p:txBody>
      </p:sp>
    </p:spTree>
    <p:extLst>
      <p:ext uri="{BB962C8B-B14F-4D97-AF65-F5344CB8AC3E}">
        <p14:creationId xmlns:p14="http://schemas.microsoft.com/office/powerpoint/2010/main" val="29986726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Domain Types in SQL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55256"/>
            <a:ext cx="7692898" cy="463594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char(n).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length character string, with user-specified length </a:t>
            </a:r>
            <a:r>
              <a:rPr lang="en-US" altLang="en-US" i="1" dirty="0"/>
              <a:t>n.</a:t>
            </a: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varchar(n). 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Variable length character strings, with user-specified maximum length </a:t>
            </a:r>
            <a:r>
              <a:rPr lang="en-US" altLang="en-US" i="1" dirty="0"/>
              <a:t>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int.</a:t>
            </a:r>
            <a:r>
              <a:rPr lang="en-US" altLang="en-US" b="1" dirty="0"/>
              <a:t>  </a:t>
            </a:r>
            <a:r>
              <a:rPr lang="en-US" altLang="en-US" dirty="0"/>
              <a:t>Integer (a finite subset of the integers that is machine-dependent).</a:t>
            </a:r>
          </a:p>
          <a:p>
            <a:pPr>
              <a:lnSpc>
                <a:spcPct val="90000"/>
              </a:lnSpc>
            </a:pPr>
            <a:r>
              <a:rPr lang="en-US" altLang="en-US" b="1" dirty="0" err="1">
                <a:solidFill>
                  <a:srgbClr val="002060"/>
                </a:solidFill>
              </a:rPr>
              <a:t>smallint</a:t>
            </a:r>
            <a:r>
              <a:rPr lang="en-US" altLang="en-US" b="1" dirty="0">
                <a:solidFill>
                  <a:srgbClr val="002060"/>
                </a:solidFill>
              </a:rPr>
              <a:t>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Small integer (a machine-dependent subset of the integer domain type).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numeric(</a:t>
            </a:r>
            <a:r>
              <a:rPr lang="en-US" altLang="en-US" b="1" dirty="0" err="1">
                <a:solidFill>
                  <a:srgbClr val="002060"/>
                </a:solidFill>
              </a:rPr>
              <a:t>p,d</a:t>
            </a:r>
            <a:r>
              <a:rPr lang="en-US" altLang="en-US" b="1" dirty="0">
                <a:solidFill>
                  <a:srgbClr val="002060"/>
                </a:solidFill>
              </a:rPr>
              <a:t>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point number, with user-specified precision of </a:t>
            </a:r>
            <a:r>
              <a:rPr lang="en-US" altLang="en-US" i="1" dirty="0"/>
              <a:t>p</a:t>
            </a:r>
            <a:r>
              <a:rPr lang="en-US" altLang="en-US" dirty="0"/>
              <a:t> digits, with </a:t>
            </a:r>
            <a:r>
              <a:rPr lang="en-US" altLang="en-US" i="1" dirty="0"/>
              <a:t>d</a:t>
            </a:r>
            <a:r>
              <a:rPr lang="en-US" altLang="en-US" dirty="0"/>
              <a:t> digits to the right of decimal point.  (ex., </a:t>
            </a:r>
            <a:r>
              <a:rPr lang="en-US" altLang="en-US" b="1" dirty="0"/>
              <a:t>numeric</a:t>
            </a:r>
            <a:r>
              <a:rPr lang="en-US" altLang="en-US" dirty="0"/>
              <a:t>(3,1), allows 44.5 to be stores exactly, but not 444.5 or 0.32)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real, double precision.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and double-precision floating point numbers, with machine-dependent precision.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float(n).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number, with user-specified precision of at least </a:t>
            </a:r>
            <a:r>
              <a:rPr lang="en-US" altLang="en-US" i="1" dirty="0"/>
              <a:t>n</a:t>
            </a:r>
            <a:r>
              <a:rPr lang="en-US" altLang="en-US" dirty="0"/>
              <a:t> digits.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More are covered in Chapter 4.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3435154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Create Table Construct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126"/>
            <a:ext cx="7375906" cy="5054219"/>
          </a:xfrm>
        </p:spPr>
        <p:txBody>
          <a:bodyPr/>
          <a:lstStyle/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An SQL relation is defined using the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2060"/>
                </a:solidFill>
              </a:rPr>
              <a:t>create table </a:t>
            </a:r>
            <a:r>
              <a:rPr kumimoji="0" lang="en-US" altLang="en-US" dirty="0"/>
              <a:t>command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create table </a:t>
            </a:r>
            <a:r>
              <a:rPr lang="en-US" altLang="en-US" i="1" dirty="0"/>
              <a:t>r 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                                  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r>
              <a:rPr lang="en-US" altLang="en-US" i="1" dirty="0"/>
              <a:t> </a:t>
            </a:r>
            <a:r>
              <a:rPr lang="en-US" altLang="en-US" i="1" dirty="0" err="1"/>
              <a:t>D</a:t>
            </a:r>
            <a:r>
              <a:rPr lang="en-US" altLang="en-US" i="1" baseline="-25000" dirty="0" err="1"/>
              <a:t>n</a:t>
            </a:r>
            <a:r>
              <a:rPr lang="en-US" altLang="en-US" i="1" dirty="0"/>
              <a:t>,</a:t>
            </a:r>
            <a:br>
              <a:rPr lang="en-US" altLang="en-US" i="1" dirty="0"/>
            </a:br>
            <a:r>
              <a:rPr lang="en-US" altLang="en-US" i="1" dirty="0"/>
              <a:t>	             </a:t>
            </a:r>
            <a:r>
              <a:rPr lang="en-US" altLang="en-US" dirty="0"/>
              <a:t>(integrity-constraint</a:t>
            </a:r>
            <a:r>
              <a:rPr lang="en-US" altLang="en-US" baseline="-25000" dirty="0"/>
              <a:t>1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	                 ...,</a:t>
            </a:r>
            <a:br>
              <a:rPr lang="en-US" altLang="en-US" dirty="0"/>
            </a:br>
            <a:r>
              <a:rPr lang="en-US" altLang="en-US" dirty="0"/>
              <a:t>                               (integrity-</a:t>
            </a:r>
            <a:r>
              <a:rPr lang="en-US" altLang="en-US" dirty="0" err="1"/>
              <a:t>constraint</a:t>
            </a:r>
            <a:r>
              <a:rPr lang="en-US" altLang="en-US" baseline="-25000" dirty="0" err="1"/>
              <a:t>k</a:t>
            </a:r>
            <a:r>
              <a:rPr lang="en-US" altLang="en-US" dirty="0"/>
              <a:t>))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r</a:t>
            </a:r>
            <a:r>
              <a:rPr lang="en-US" altLang="en-US" dirty="0"/>
              <a:t> is the name of the relation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each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r>
              <a:rPr lang="en-US" altLang="en-US" dirty="0"/>
              <a:t> is an attribute name in the schema of relation </a:t>
            </a:r>
            <a:r>
              <a:rPr lang="en-US" altLang="en-US" i="1" dirty="0"/>
              <a:t>r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D</a:t>
            </a:r>
            <a:r>
              <a:rPr lang="en-US" altLang="en-US" i="1" baseline="-25000" dirty="0"/>
              <a:t>i</a:t>
            </a:r>
            <a:r>
              <a:rPr lang="en-US" altLang="en-US" dirty="0"/>
              <a:t> is the data type of values in the domain of attribute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endParaRPr lang="en-US" altLang="en-US" dirty="0"/>
          </a:p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Example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 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/>
              <a:t>dept_name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7102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Logical – Physical – Conceptual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2267-D314-C749-94D8-BBD5C9209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634888-9D34-A843-AFD4-4B0D4E7D25F9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6503C6-6508-8345-AFB9-63D994510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69B874-806A-DA46-A890-84582F5C1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448543-9DE7-0148-8019-A0AB80E962E6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03A380-ED33-9B4E-9F94-CB8E4D30001E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16073D-DA6F-D749-9047-55F316B0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49720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29845"/>
            <a:ext cx="8077200" cy="609600"/>
          </a:xfrm>
        </p:spPr>
        <p:txBody>
          <a:bodyPr/>
          <a:lstStyle/>
          <a:p>
            <a:r>
              <a:rPr lang="en-US" altLang="en-US" dirty="0"/>
              <a:t>Integrity Constraints in Create Table</a:t>
            </a:r>
          </a:p>
        </p:txBody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2188" y="1109709"/>
            <a:ext cx="7515796" cy="4781004"/>
          </a:xfrm>
        </p:spPr>
        <p:txBody>
          <a:bodyPr/>
          <a:lstStyle/>
          <a:p>
            <a:r>
              <a:rPr lang="en-US" altLang="en-US" dirty="0"/>
              <a:t>Types of integrity constraints</a:t>
            </a:r>
          </a:p>
          <a:p>
            <a:pPr lvl="1"/>
            <a:r>
              <a:rPr lang="en-US" altLang="en-US" b="1" dirty="0"/>
              <a:t>primary key</a:t>
            </a:r>
            <a:r>
              <a:rPr lang="en-US" altLang="en-US" dirty="0"/>
              <a:t> 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m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r</a:t>
            </a:r>
            <a:endParaRPr lang="en-US" altLang="en-US" b="1" dirty="0"/>
          </a:p>
          <a:p>
            <a:pPr lvl="1"/>
            <a:r>
              <a:rPr lang="en-US" altLang="en-US" b="1" dirty="0"/>
              <a:t>not null</a:t>
            </a:r>
          </a:p>
          <a:p>
            <a:r>
              <a:rPr lang="en-US" altLang="en-US" dirty="0"/>
              <a:t>SQL prevents any update to the database that violates an integrity constraint.</a:t>
            </a:r>
          </a:p>
          <a:p>
            <a:r>
              <a:rPr lang="en-US" altLang="en-US" dirty="0"/>
              <a:t>Example:</a:t>
            </a:r>
          </a:p>
          <a:p>
            <a:pPr>
              <a:buNone/>
            </a:pPr>
            <a:r>
              <a:rPr lang="en-US" altLang="en-US" b="1" dirty="0"/>
              <a:t>         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 </a:t>
            </a:r>
            <a:r>
              <a:rPr lang="en-US" altLang="en-US" b="1" dirty="0"/>
              <a:t>not null,</a:t>
            </a:r>
            <a:br>
              <a:rPr lang="en-US" altLang="en-US" b="1" i="1" dirty="0"/>
            </a:br>
            <a:r>
              <a:rPr lang="en-US" altLang="en-US" b="1" i="1" dirty="0"/>
              <a:t>               </a:t>
            </a:r>
            <a:r>
              <a:rPr lang="en-US" altLang="en-US" i="1" dirty="0"/>
              <a:t>dept_name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primary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department);</a:t>
            </a:r>
          </a:p>
          <a:p>
            <a:pPr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59328237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a Few More Relation Definitions</a:t>
            </a:r>
          </a:p>
        </p:txBody>
      </p:sp>
      <p:sp>
        <p:nvSpPr>
          <p:cNvPr id="11266" name="AutoShape 3"/>
          <p:cNvSpPr>
            <a:spLocks noGrp="1" noChangeAspect="1" noChangeArrowheads="1"/>
          </p:cNvSpPr>
          <p:nvPr>
            <p:ph type="body" idx="1"/>
          </p:nvPr>
        </p:nvSpPr>
        <p:spPr>
          <a:xfrm>
            <a:off x="2292351" y="1083077"/>
            <a:ext cx="7754213" cy="4643021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student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name</a:t>
            </a:r>
            <a:r>
              <a:rPr lang="en-US" altLang="en-US" dirty="0"/>
              <a:t>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 not null,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tot_cred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(3,0),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(ID),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takes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sec_id</a:t>
            </a:r>
            <a:r>
              <a:rPr lang="en-US" altLang="en-US" dirty="0"/>
              <a:t>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semester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(6),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year</a:t>
            </a:r>
            <a:r>
              <a:rPr lang="en-US" altLang="en-US" dirty="0"/>
              <a:t>                </a:t>
            </a:r>
            <a:r>
              <a:rPr lang="en-US" altLang="en-US" b="1" dirty="0"/>
              <a:t>numeric</a:t>
            </a:r>
            <a:r>
              <a:rPr lang="en-US" altLang="en-US" dirty="0"/>
              <a:t>(4,0),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grade</a:t>
            </a:r>
            <a:r>
              <a:rPr lang="en-US" altLang="en-US" dirty="0"/>
              <a:t>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(2), 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primary key </a:t>
            </a:r>
            <a:r>
              <a:rPr lang="en-US" altLang="en-US" i="1" dirty="0"/>
              <a:t>(ID, 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year)</a:t>
            </a:r>
            <a:r>
              <a:rPr lang="en-US" altLang="en-US" dirty="0"/>
              <a:t> 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foreign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b="1" i="1" dirty="0"/>
              <a:t> </a:t>
            </a:r>
            <a:r>
              <a:rPr lang="en-US" altLang="en-US" i="1" dirty="0"/>
              <a:t>student,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section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595213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more still</a:t>
            </a:r>
          </a:p>
        </p:txBody>
      </p:sp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18173"/>
            <a:ext cx="7107682" cy="3709860"/>
          </a:xfrm>
        </p:spPr>
        <p:txBody>
          <a:bodyPr/>
          <a:lstStyle/>
          <a:p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course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title</a:t>
            </a:r>
            <a:r>
              <a:rPr lang="en-US" altLang="en-US" dirty="0"/>
              <a:t>                  </a:t>
            </a:r>
            <a:r>
              <a:rPr lang="en-US" altLang="en-US" b="1" dirty="0" err="1"/>
              <a:t>varchar</a:t>
            </a:r>
            <a:r>
              <a:rPr lang="en-US" altLang="en-US" b="1" dirty="0"/>
              <a:t>(</a:t>
            </a:r>
            <a:r>
              <a:rPr lang="en-US" altLang="en-US" dirty="0"/>
              <a:t>50),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credits</a:t>
            </a:r>
            <a:r>
              <a:rPr lang="en-US" altLang="en-US" dirty="0"/>
              <a:t>             </a:t>
            </a:r>
            <a:r>
              <a:rPr lang="en-US" altLang="en-US" b="1" dirty="0"/>
              <a:t>numeric</a:t>
            </a:r>
            <a:r>
              <a:rPr lang="en-US" altLang="en-US" dirty="0"/>
              <a:t>(2,0),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dirty="0"/>
              <a:t>     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</a:t>
            </a: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78381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Updates to tables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83311"/>
            <a:ext cx="7709825" cy="5159375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Insert 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endParaRPr lang="en-US" altLang="en-US" dirty="0"/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insert into </a:t>
            </a:r>
            <a:r>
              <a:rPr lang="en-US" altLang="en-US" i="1" dirty="0"/>
              <a:t>instructor </a:t>
            </a:r>
            <a:r>
              <a:rPr lang="en-US" altLang="en-US" b="1" dirty="0"/>
              <a:t>values </a:t>
            </a:r>
            <a:r>
              <a:rPr lang="en-US" altLang="en-US" dirty="0"/>
              <a:t>(</a:t>
            </a:r>
            <a:r>
              <a:rPr lang="en-US" altLang="ja-JP" dirty="0"/>
              <a:t>'</a:t>
            </a:r>
            <a:r>
              <a:rPr lang="en-US" altLang="en-US" dirty="0"/>
              <a:t>10211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Smith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Biology</a:t>
            </a:r>
            <a:r>
              <a:rPr lang="en-US" altLang="ja-JP" dirty="0"/>
              <a:t>'</a:t>
            </a:r>
            <a:r>
              <a:rPr lang="en-US" altLang="en-US" dirty="0"/>
              <a:t>, 66000);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Delete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Remove all tuples from the </a:t>
            </a:r>
            <a:r>
              <a:rPr lang="en-US" altLang="en-US" i="1" dirty="0"/>
              <a:t>student</a:t>
            </a:r>
            <a:r>
              <a:rPr lang="en-US" altLang="en-US" dirty="0"/>
              <a:t> relation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delete from </a:t>
            </a:r>
            <a:r>
              <a:rPr lang="en-US" altLang="en-US" i="1" dirty="0"/>
              <a:t>student  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Drop Table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drop table </a:t>
            </a:r>
            <a:r>
              <a:rPr lang="en-US" altLang="en-US" i="1" dirty="0"/>
              <a:t>r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Alter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 </a:t>
            </a:r>
            <a:r>
              <a:rPr lang="en-US" altLang="en-US" b="1" dirty="0"/>
              <a:t>add </a:t>
            </a:r>
            <a:r>
              <a:rPr lang="en-US" altLang="en-US" i="1" dirty="0"/>
              <a:t>A D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i="1" dirty="0"/>
              <a:t> </a:t>
            </a: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the attribute to be added to relation </a:t>
            </a:r>
            <a:r>
              <a:rPr lang="en-US" altLang="en-US" i="1" dirty="0"/>
              <a:t>r </a:t>
            </a:r>
            <a:r>
              <a:rPr lang="en-US" altLang="en-US" dirty="0"/>
              <a:t> and </a:t>
            </a:r>
            <a:r>
              <a:rPr lang="en-US" altLang="en-US" i="1" dirty="0"/>
              <a:t>D</a:t>
            </a:r>
            <a:r>
              <a:rPr lang="en-US" altLang="en-US" dirty="0"/>
              <a:t> is the domain of </a:t>
            </a:r>
            <a:r>
              <a:rPr lang="en-US" altLang="en-US" i="1" dirty="0"/>
              <a:t>A.</a:t>
            </a:r>
            <a:endParaRPr lang="en-US" altLang="en-US" dirty="0"/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All exiting tuples in the relation are assigned </a:t>
            </a:r>
            <a:r>
              <a:rPr lang="en-US" altLang="en-US" i="1" dirty="0"/>
              <a:t>null</a:t>
            </a:r>
            <a:r>
              <a:rPr lang="en-US" altLang="en-US" dirty="0"/>
              <a:t> as the value for the new attribute.  </a:t>
            </a:r>
          </a:p>
          <a:p>
            <a:pPr lvl="1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</a:t>
            </a:r>
            <a:r>
              <a:rPr lang="en-US" altLang="en-US" b="1" dirty="0"/>
              <a:t> drop</a:t>
            </a:r>
            <a:r>
              <a:rPr lang="en-US" altLang="en-US" i="1" dirty="0"/>
              <a:t> A     </a:t>
            </a:r>
          </a:p>
          <a:p>
            <a:pPr lvl="2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an attribute of relation</a:t>
            </a:r>
            <a:r>
              <a:rPr lang="en-US" altLang="en-US" i="1" dirty="0"/>
              <a:t> r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Dropping of attributes not supported by many databases.</a:t>
            </a:r>
          </a:p>
        </p:txBody>
      </p:sp>
    </p:spTree>
    <p:extLst>
      <p:ext uri="{BB962C8B-B14F-4D97-AF65-F5344CB8AC3E}">
        <p14:creationId xmlns:p14="http://schemas.microsoft.com/office/powerpoint/2010/main" val="2325492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Basic Query Structure 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133810" cy="462810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 typical SQL query has the form: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select 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r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r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m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P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A</a:t>
            </a:r>
            <a:r>
              <a:rPr lang="en-US" altLang="en-US" i="1" baseline="-25000" dirty="0"/>
              <a:t>i </a:t>
            </a:r>
            <a:r>
              <a:rPr lang="en-US" altLang="en-US" dirty="0"/>
              <a:t>represents an attribute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 err="1"/>
              <a:t>R</a:t>
            </a:r>
            <a:r>
              <a:rPr lang="en-US" altLang="en-US" i="1" baseline="-25000" dirty="0" err="1"/>
              <a:t>i</a:t>
            </a:r>
            <a:r>
              <a:rPr lang="en-US" altLang="en-US" i="1" baseline="-25000" dirty="0"/>
              <a:t> </a:t>
            </a:r>
            <a:r>
              <a:rPr lang="en-US" altLang="en-US" dirty="0"/>
              <a:t>represents a relation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P</a:t>
            </a:r>
            <a:r>
              <a:rPr lang="en-US" altLang="en-US" dirty="0"/>
              <a:t> is a predicate.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result of an SQL query is a relation.</a:t>
            </a:r>
          </a:p>
        </p:txBody>
      </p:sp>
    </p:spTree>
    <p:extLst>
      <p:ext uri="{BB962C8B-B14F-4D97-AF65-F5344CB8AC3E}">
        <p14:creationId xmlns:p14="http://schemas.microsoft.com/office/powerpoint/2010/main" val="3913271387"/>
      </p:ext>
    </p:extLst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94414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/>
              <a:t>select</a:t>
            </a:r>
            <a:r>
              <a:rPr lang="en-US" altLang="en-US" dirty="0"/>
              <a:t> clause lists the attributes desired in the result of a query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corresponds to the projection operation of the relational algebra</a:t>
            </a:r>
          </a:p>
          <a:p>
            <a:pPr>
              <a:lnSpc>
                <a:spcPct val="110000"/>
              </a:lnSpc>
              <a:tabLst>
                <a:tab pos="2055813" algn="l"/>
              </a:tabLst>
            </a:pPr>
            <a:r>
              <a:rPr lang="en-US" altLang="en-US" dirty="0"/>
              <a:t>Example: find the names of all instructors: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/>
              <a:t>name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NOTE:  SQL names are case insensitive (i.e., you may use upper- or lower-case letters.)  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E.g., 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Some people use upper case wherever we use bold font.</a:t>
            </a:r>
          </a:p>
        </p:txBody>
      </p:sp>
    </p:spTree>
    <p:extLst>
      <p:ext uri="{BB962C8B-B14F-4D97-AF65-F5344CB8AC3E}">
        <p14:creationId xmlns:p14="http://schemas.microsoft.com/office/powerpoint/2010/main" val="133239509"/>
      </p:ext>
    </p:extLst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585537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SQL allows duplicates in relations as well as in query results.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To force the elimination of duplicates, insert the keyword </a:t>
            </a:r>
            <a:r>
              <a:rPr lang="en-US" altLang="en-US" b="1" dirty="0">
                <a:solidFill>
                  <a:srgbClr val="002060"/>
                </a:solidFill>
              </a:rPr>
              <a:t>distinct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after select</a:t>
            </a:r>
            <a:r>
              <a:rPr lang="en-US" altLang="en-US" b="1" dirty="0"/>
              <a:t>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department names of all instructors, and remove duplicates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distinct </a:t>
            </a:r>
            <a:r>
              <a:rPr lang="en-US" altLang="en-US" i="1" dirty="0"/>
              <a:t>dept_name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keyword </a:t>
            </a:r>
            <a:r>
              <a:rPr lang="en-US" altLang="en-US" b="1" dirty="0"/>
              <a:t>all </a:t>
            </a:r>
            <a:r>
              <a:rPr lang="en-US" altLang="en-US" dirty="0"/>
              <a:t>specifies that duplicates should not be removed.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all</a:t>
            </a:r>
            <a:r>
              <a:rPr lang="en-US" altLang="en-US" dirty="0"/>
              <a:t> </a:t>
            </a:r>
            <a:r>
              <a:rPr lang="en-US" altLang="en-US" i="1" dirty="0"/>
              <a:t>dept_name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1329040506"/>
      </p:ext>
    </p:extLst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23393" cy="500170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An asterisk in the select clause denotes “all attributes”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 with  no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ja-JP" dirty="0"/>
              <a:t>'</a:t>
            </a:r>
            <a:r>
              <a:rPr lang="en-US" altLang="en-US" dirty="0"/>
              <a:t>437</a:t>
            </a:r>
            <a:r>
              <a:rPr lang="en-US" altLang="ja-JP" dirty="0"/>
              <a:t>'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Results is a table with one column and a single row with value “437”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give the column a name using: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dirty="0"/>
              <a:t>                    </a:t>
            </a:r>
            <a:r>
              <a:rPr lang="en-US" altLang="en-US" b="1" dirty="0"/>
              <a:t>select </a:t>
            </a:r>
            <a:r>
              <a:rPr lang="en-US" altLang="en-US" dirty="0"/>
              <a:t>'437' </a:t>
            </a:r>
            <a:r>
              <a:rPr lang="en-US" altLang="en-US" b="1" dirty="0"/>
              <a:t>as </a:t>
            </a:r>
            <a:r>
              <a:rPr lang="en-US" altLang="en-US" i="1" dirty="0"/>
              <a:t>FOO</a:t>
            </a:r>
            <a:r>
              <a:rPr lang="en-US" altLang="en-US" dirty="0"/>
              <a:t>	</a:t>
            </a:r>
            <a:endParaRPr lang="en-US" altLang="en-US" i="1" dirty="0"/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with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en-US" dirty="0"/>
              <a:t>'A'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 is a table with one column and </a:t>
            </a:r>
            <a:r>
              <a:rPr lang="en-US" altLang="en-US" i="1" dirty="0"/>
              <a:t>N</a:t>
            </a:r>
            <a:r>
              <a:rPr lang="en-US" altLang="en-US" dirty="0"/>
              <a:t> rows (number of tuples in the </a:t>
            </a:r>
            <a:r>
              <a:rPr lang="en-US" altLang="en-US" i="1" dirty="0"/>
              <a:t>instructors</a:t>
            </a:r>
            <a:r>
              <a:rPr lang="en-US" altLang="en-US" dirty="0"/>
              <a:t> table), each row with value “A”</a:t>
            </a:r>
          </a:p>
        </p:txBody>
      </p:sp>
    </p:spTree>
    <p:extLst>
      <p:ext uri="{BB962C8B-B14F-4D97-AF65-F5344CB8AC3E}">
        <p14:creationId xmlns:p14="http://schemas.microsoft.com/office/powerpoint/2010/main" val="1086147235"/>
      </p:ext>
    </p:extLst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201699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85536" cy="451402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select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clause can contain arithmetic expressions involving the operation, +, –,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r>
              <a:rPr lang="en-US" altLang="en-US" dirty="0"/>
              <a:t>, and /, and operating on constants or attributes of tuples.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The query: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b="1" dirty="0"/>
              <a:t>	                  select</a:t>
            </a:r>
            <a:r>
              <a:rPr lang="en-US" altLang="en-US" dirty="0"/>
              <a:t> </a:t>
            </a:r>
            <a:r>
              <a:rPr lang="en-US" altLang="en-US" i="1" dirty="0"/>
              <a:t>ID, name, salary/12</a:t>
            </a:r>
            <a:br>
              <a:rPr lang="en-US" altLang="en-US" dirty="0"/>
            </a:br>
            <a:r>
              <a:rPr lang="en-US" altLang="en-US" dirty="0"/>
              <a:t>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</a:t>
            </a:r>
            <a:r>
              <a:rPr lang="en-US" altLang="en-US" dirty="0"/>
              <a:t>would return a relation that is the same as the </a:t>
            </a:r>
            <a:r>
              <a:rPr lang="en-US" altLang="en-US" i="1" dirty="0"/>
              <a:t>instructor </a:t>
            </a:r>
            <a:r>
              <a:rPr lang="en-US" altLang="en-US" dirty="0"/>
              <a:t>relation, except that the value of the attribute </a:t>
            </a:r>
            <a:r>
              <a:rPr lang="en-US" altLang="en-US" i="1" dirty="0"/>
              <a:t>salary </a:t>
            </a:r>
            <a:r>
              <a:rPr lang="en-US" altLang="en-US" dirty="0"/>
              <a:t>is divided by 12.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rename “s</a:t>
            </a:r>
            <a:r>
              <a:rPr lang="en-US" altLang="en-US" i="1" dirty="0"/>
              <a:t>alary/12” </a:t>
            </a:r>
            <a:r>
              <a:rPr lang="en-US" altLang="en-US" dirty="0"/>
              <a:t>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        </a:t>
            </a:r>
            <a:r>
              <a:rPr lang="en-US" altLang="en-US" b="1" dirty="0"/>
              <a:t>select </a:t>
            </a:r>
            <a:r>
              <a:rPr lang="en-US" altLang="en-US" i="1" dirty="0"/>
              <a:t>ID, name, salary/12  </a:t>
            </a:r>
            <a:r>
              <a:rPr lang="en-US" altLang="en-US" b="1" dirty="0"/>
              <a:t>as </a:t>
            </a:r>
            <a:r>
              <a:rPr lang="en-US" altLang="en-US" i="1" dirty="0" err="1"/>
              <a:t>monthly_salary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endParaRPr lang="en-US" altLang="en-US" dirty="0"/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  <a:p>
            <a:pPr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7191187"/>
      </p:ext>
    </p:extLst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where Clause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692898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13112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where</a:t>
            </a:r>
            <a:r>
              <a:rPr lang="en-US" altLang="en-US" b="1" dirty="0"/>
              <a:t> </a:t>
            </a:r>
            <a:r>
              <a:rPr lang="en-US" altLang="en-US" dirty="0"/>
              <a:t>clause specifies conditions that the result must satisfy</a:t>
            </a:r>
          </a:p>
          <a:p>
            <a:pPr lvl="1">
              <a:tabLst>
                <a:tab pos="1311275" algn="l"/>
              </a:tabLst>
            </a:pPr>
            <a:r>
              <a:rPr lang="en-US" altLang="en-US" dirty="0"/>
              <a:t>Corresponds to the selection predicate of the relational algebra.  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</a:t>
            </a:r>
          </a:p>
          <a:p>
            <a:pPr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SQL allows the use of the logical connectives </a:t>
            </a:r>
            <a:r>
              <a:rPr lang="en-US" altLang="en-US" b="1" dirty="0"/>
              <a:t> and, or, </a:t>
            </a:r>
            <a:r>
              <a:rPr lang="en-US" altLang="en-US" dirty="0"/>
              <a:t>and </a:t>
            </a:r>
            <a:r>
              <a:rPr lang="en-US" altLang="en-US" b="1" dirty="0"/>
              <a:t>not </a:t>
            </a:r>
            <a:endParaRPr lang="en-US" altLang="en-US" dirty="0"/>
          </a:p>
          <a:p>
            <a:pPr>
              <a:tabLst>
                <a:tab pos="1311275" algn="l"/>
              </a:tabLst>
            </a:pPr>
            <a:r>
              <a:rPr lang="en-US" altLang="en-US" dirty="0"/>
              <a:t>The operands of the logical connectives can be expressions involving the comparison operators &lt;, &lt;=, &gt;, &gt;=, =, and &lt;&gt;.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Comparisons can be applied to results of arithmetic expressions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 with salary &gt; 80000</a:t>
            </a:r>
          </a:p>
          <a:p>
            <a:pPr lvl="1"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  <a:r>
              <a:rPr lang="en-US" altLang="ja-JP" i="1" dirty="0"/>
              <a:t>  </a:t>
            </a:r>
            <a:r>
              <a:rPr lang="en-US" altLang="ja-JP" b="1" dirty="0"/>
              <a:t>and </a:t>
            </a:r>
            <a:r>
              <a:rPr lang="en-US" altLang="ja-JP" i="1" dirty="0"/>
              <a:t>salary </a:t>
            </a:r>
            <a:r>
              <a:rPr lang="en-US" altLang="ja-JP" dirty="0"/>
              <a:t>&gt; 80000</a:t>
            </a:r>
          </a:p>
          <a:p>
            <a:pPr>
              <a:buNone/>
              <a:tabLst>
                <a:tab pos="13112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90284791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Alternatives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0" y="1123950"/>
            <a:ext cx="7612170" cy="444779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In designing a database schema, we must ensure that we avoid two major pitfalls: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Redundancy:  a bad design  may result in repeat information. 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dirty="0">
                <a:solidFill>
                  <a:schemeClr val="tx2"/>
                </a:solidFill>
                <a:ea typeface="ＭＳ Ｐゴシック" panose="020B0600070205080204" pitchFamily="34" charset="-128"/>
              </a:rPr>
              <a:t>Redundant representation of information may lead to data inconsistency among the various copies of information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Incompleteness: a bad design may make certain aspects of the enterprise difficult or impossible to model.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Avoiding bad designs is not enough. There may be a  large number  of  good designs from which we must choose.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F06E8F-909C-A543-A47B-BAE9A670D3DE}"/>
              </a:ext>
            </a:extLst>
          </p:cNvPr>
          <p:cNvSpPr txBox="1"/>
          <p:nvPr/>
        </p:nvSpPr>
        <p:spPr>
          <a:xfrm>
            <a:off x="522638" y="1995054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Emphasis</a:t>
            </a:r>
            <a:br>
              <a:rPr lang="en-US" b="1" dirty="0">
                <a:solidFill>
                  <a:schemeClr val="tx2"/>
                </a:solidFill>
              </a:rPr>
            </a:br>
            <a:r>
              <a:rPr lang="en-US" b="1" dirty="0">
                <a:solidFill>
                  <a:schemeClr val="tx2"/>
                </a:solidFill>
              </a:rPr>
              <a:t>Added</a:t>
            </a:r>
          </a:p>
        </p:txBody>
      </p:sp>
    </p:spTree>
    <p:extLst>
      <p:ext uri="{BB962C8B-B14F-4D97-AF65-F5344CB8AC3E}">
        <p14:creationId xmlns:p14="http://schemas.microsoft.com/office/powerpoint/2010/main" val="3011107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The from Clause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603292" cy="4867592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from</a:t>
            </a:r>
            <a:r>
              <a:rPr lang="en-US" altLang="en-US" b="1" dirty="0"/>
              <a:t> </a:t>
            </a:r>
            <a:r>
              <a:rPr lang="en-US" altLang="en-US" dirty="0"/>
              <a:t>clause lists the relations involved in the query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Corresponds to the Cartesian product operation of the relational algebra.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Find the Cartesian product </a:t>
            </a:r>
            <a:r>
              <a:rPr lang="en-US" altLang="en-US" i="1" dirty="0"/>
              <a:t>instructor X teaches</a:t>
            </a:r>
            <a:endParaRPr lang="en-US" altLang="en-US" dirty="0"/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b="1" dirty="0"/>
              <a:t>			select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instructor, teaches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generates every possible instructor – teaches pair, with all attributes from both relations.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For common attributes (e.g., </a:t>
            </a:r>
            <a:r>
              <a:rPr lang="en-US" altLang="en-US" i="1" dirty="0"/>
              <a:t>ID</a:t>
            </a:r>
            <a:r>
              <a:rPr lang="en-US" altLang="en-US" dirty="0"/>
              <a:t>), the attributes  in the resulting table are renamed using the  relation name (e.g., </a:t>
            </a:r>
            <a:r>
              <a:rPr lang="en-US" altLang="en-US" i="1" dirty="0"/>
              <a:t>instructor.ID</a:t>
            </a:r>
            <a:r>
              <a:rPr lang="en-US" altLang="en-US" dirty="0"/>
              <a:t>)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Cartesian product not very useful directly, but useful combined with where-clause condition (selection operation in relational algebra).</a:t>
            </a:r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i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93919977"/>
      </p:ext>
    </p:extLst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9"/>
            <a:ext cx="7629925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in the Art  department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 </a:t>
            </a:r>
            <a:r>
              <a:rPr lang="en-US" altLang="en-US" b="1" i="1" dirty="0"/>
              <a:t>and</a:t>
            </a:r>
            <a:r>
              <a:rPr lang="en-US" altLang="en-US" i="1" dirty="0"/>
              <a:t>  instructor. dept_name = </a:t>
            </a:r>
            <a:r>
              <a:rPr lang="en-US" altLang="en-US" dirty="0"/>
              <a:t>'Art'</a:t>
            </a:r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2852150"/>
      </p:ext>
    </p:extLst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89667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Rename Operation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55257"/>
            <a:ext cx="7760830" cy="340786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SQL allows renaming relations and attributes 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i="1" dirty="0"/>
              <a:t>		old-name </a:t>
            </a:r>
            <a:r>
              <a:rPr lang="en-US" altLang="en-US" b="1" dirty="0"/>
              <a:t>as</a:t>
            </a:r>
            <a:r>
              <a:rPr lang="en-US" altLang="en-US" i="1" dirty="0"/>
              <a:t> new-name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a higher salary than </a:t>
            </a:r>
            <a:br>
              <a:rPr lang="en-US" altLang="en-US" dirty="0"/>
            </a:br>
            <a:r>
              <a:rPr lang="en-US" altLang="en-US" dirty="0"/>
              <a:t>some instructor in 'Comp. Sci'.</a:t>
            </a:r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distinct </a:t>
            </a:r>
            <a:r>
              <a:rPr lang="en-US" altLang="en-US" i="1" dirty="0"/>
              <a:t>T.name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T, instructor </a:t>
            </a:r>
            <a:r>
              <a:rPr lang="en-US" altLang="en-US" b="1" dirty="0"/>
              <a:t>as </a:t>
            </a:r>
            <a:r>
              <a:rPr lang="en-US" altLang="en-US" i="1" dirty="0"/>
              <a:t>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T.salary</a:t>
            </a:r>
            <a:r>
              <a:rPr lang="en-US" altLang="en-US" i="1" dirty="0"/>
              <a:t> &gt; </a:t>
            </a:r>
            <a:r>
              <a:rPr lang="en-US" altLang="en-US" i="1" dirty="0" err="1"/>
              <a:t>S.salary</a:t>
            </a:r>
            <a:r>
              <a:rPr lang="en-US" altLang="en-US" i="1" dirty="0"/>
              <a:t> </a:t>
            </a:r>
            <a:r>
              <a:rPr lang="en-US" altLang="en-US" b="1" dirty="0"/>
              <a:t>and </a:t>
            </a:r>
            <a:r>
              <a:rPr lang="en-US" altLang="en-US" i="1" dirty="0" err="1"/>
              <a:t>S.dept_name</a:t>
            </a:r>
            <a:r>
              <a:rPr lang="en-US" altLang="en-US" i="1" dirty="0"/>
              <a:t> = 'Comp. Sci.’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Keyword </a:t>
            </a:r>
            <a:r>
              <a:rPr lang="en-US" altLang="en-US" b="1" dirty="0"/>
              <a:t>as</a:t>
            </a:r>
            <a:r>
              <a:rPr lang="en-US" altLang="en-US" dirty="0"/>
              <a:t> is optional and may be omitted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 ≡ instructor</a:t>
            </a:r>
            <a:r>
              <a:rPr lang="en-US" altLang="en-US" b="1" dirty="0"/>
              <a:t> </a:t>
            </a:r>
            <a:r>
              <a:rPr lang="en-US" altLang="en-US" i="1" dirty="0"/>
              <a:t>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4593875"/>
      </p:ext>
    </p:extLst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04024"/>
            <a:ext cx="7638802" cy="4648136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includes a string-matching operator for comparisons on character strings.  The operator </a:t>
            </a:r>
            <a:r>
              <a:rPr lang="en-US" altLang="en-US" b="1" dirty="0"/>
              <a:t>like</a:t>
            </a:r>
            <a:r>
              <a:rPr lang="en-US" altLang="en-US" dirty="0"/>
              <a:t> uses patterns that are described using two special characters: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percent ( % ).  The % character matches any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underscore ( _ ).  The _ character matches any character.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Find the names of all instructors whose name includes the substring “</a:t>
            </a:r>
            <a:r>
              <a:rPr lang="en-US" altLang="en-US" dirty="0" err="1"/>
              <a:t>dar</a:t>
            </a:r>
            <a:r>
              <a:rPr lang="en-US" altLang="en-US" dirty="0"/>
              <a:t>”.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b="1" dirty="0"/>
              <a:t>		se</a:t>
            </a:r>
            <a:r>
              <a:rPr lang="en-US" altLang="en-US" dirty="0"/>
              <a:t>le</a:t>
            </a:r>
            <a:r>
              <a:rPr lang="en-US" altLang="en-US" b="1" dirty="0"/>
              <a:t>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</a:t>
            </a:r>
            <a:r>
              <a:rPr lang="en-US" altLang="en-US" b="1" i="1" dirty="0"/>
              <a:t> </a:t>
            </a:r>
            <a:r>
              <a:rPr lang="en-US" altLang="en-US" i="1" dirty="0"/>
              <a:t>name 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en-US" dirty="0"/>
              <a:t>%</a:t>
            </a:r>
            <a:r>
              <a:rPr lang="en-US" altLang="en-US" dirty="0" err="1"/>
              <a:t>dar</a:t>
            </a:r>
            <a:r>
              <a:rPr lang="en-US" altLang="en-US" dirty="0"/>
              <a:t>%</a:t>
            </a:r>
            <a:r>
              <a:rPr lang="en-US" altLang="en-US" dirty="0">
                <a:latin typeface="Century Gothic" panose="020B0502020202020204" pitchFamily="34" charset="0"/>
              </a:rPr>
              <a:t>'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Match the string “100%”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			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100 \%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r>
              <a:rPr lang="en-US" altLang="ja-JP" dirty="0"/>
              <a:t> </a:t>
            </a:r>
            <a:r>
              <a:rPr lang="en-US" altLang="ja-JP" b="1" dirty="0"/>
              <a:t>escape  </a:t>
            </a:r>
            <a:r>
              <a:rPr lang="en-US" altLang="ja-JP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\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endParaRPr lang="en-US" altLang="ja-JP" dirty="0"/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      in that above we use backslash (\) as the escape character.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34302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 (Cont.)</a:t>
            </a:r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434616" cy="4379912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Patterns are case sensitive.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 matching examples: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'Intro%' matches any string beginning with “Intro”.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'%Comp%' matches any string containing “Comp” as a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_' matches any string of exactly three characters.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 %' matches any string of at least three characters.</a:t>
            </a:r>
          </a:p>
          <a:p>
            <a:pPr lvl="1">
              <a:buNone/>
              <a:tabLst>
                <a:tab pos="1889125" algn="l"/>
                <a:tab pos="2403475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supports a variety of string operations such as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concatenation (using “||”)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converting from upper to lower case (and vice versa)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finding string length, extracting substrings, etc.</a:t>
            </a:r>
          </a:p>
        </p:txBody>
      </p:sp>
    </p:spTree>
    <p:extLst>
      <p:ext uri="{BB962C8B-B14F-4D97-AF65-F5344CB8AC3E}">
        <p14:creationId xmlns:p14="http://schemas.microsoft.com/office/powerpoint/2010/main" val="308762545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Ordering the Display of Tuples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8076"/>
            <a:ext cx="7522211" cy="4085717"/>
          </a:xfrm>
        </p:spPr>
        <p:txBody>
          <a:bodyPr/>
          <a:lstStyle/>
          <a:p>
            <a:pPr>
              <a:tabLst>
                <a:tab pos="906463" algn="l"/>
              </a:tabLst>
            </a:pPr>
            <a:r>
              <a:rPr lang="en-US" altLang="en-US" dirty="0"/>
              <a:t>List in alphabetic order the names of all instructors </a:t>
            </a:r>
          </a:p>
          <a:p>
            <a:pPr>
              <a:buNone/>
              <a:tabLst>
                <a:tab pos="906463" algn="l"/>
              </a:tabLst>
            </a:pPr>
            <a:r>
              <a:rPr lang="en-US" altLang="en-US" dirty="0"/>
              <a:t>              </a:t>
            </a:r>
            <a:r>
              <a:rPr lang="en-US" altLang="en-US" b="1" dirty="0"/>
              <a:t>select distinct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  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dirty="0"/>
              <a:t>	</a:t>
            </a:r>
            <a:r>
              <a:rPr lang="en-US" altLang="en-US" b="1" dirty="0"/>
              <a:t>order by </a:t>
            </a:r>
            <a:r>
              <a:rPr lang="en-US" altLang="en-US" i="1" dirty="0"/>
              <a:t>name</a:t>
            </a:r>
            <a:endParaRPr lang="en-US" altLang="en-US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We may specify </a:t>
            </a:r>
            <a:r>
              <a:rPr lang="en-US" altLang="en-US" b="1" dirty="0" err="1">
                <a:solidFill>
                  <a:srgbClr val="002060"/>
                </a:solidFill>
              </a:rPr>
              <a:t>desc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for descending order or </a:t>
            </a:r>
            <a:r>
              <a:rPr lang="en-US" altLang="en-US" b="1" dirty="0" err="1">
                <a:solidFill>
                  <a:srgbClr val="002060"/>
                </a:solidFill>
              </a:rPr>
              <a:t>asc</a:t>
            </a:r>
            <a:r>
              <a:rPr lang="en-US" altLang="en-US" dirty="0"/>
              <a:t> for ascending order, for each attribute; ascending order is the default.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order by</a:t>
            </a:r>
            <a:r>
              <a:rPr lang="en-US" altLang="en-US" dirty="0"/>
              <a:t>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desc</a:t>
            </a:r>
            <a:endParaRPr lang="en-US" altLang="en-US" b="1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Can sort on multiple attributes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</a:t>
            </a:r>
            <a:r>
              <a:rPr lang="en-US" altLang="en-US" b="1" dirty="0"/>
              <a:t>order by </a:t>
            </a:r>
            <a:r>
              <a:rPr lang="en-US" altLang="en-US" dirty="0"/>
              <a:t>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name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2777619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Where Clause Predicates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90"/>
            <a:ext cx="7436866" cy="3624007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SQL includes a </a:t>
            </a:r>
            <a:r>
              <a:rPr lang="en-US" altLang="en-US" b="1" dirty="0">
                <a:solidFill>
                  <a:srgbClr val="002060"/>
                </a:solidFill>
              </a:rPr>
              <a:t>between</a:t>
            </a:r>
            <a:r>
              <a:rPr lang="en-US" altLang="en-US" dirty="0"/>
              <a:t> comparison operator</a:t>
            </a:r>
          </a:p>
          <a:p>
            <a:r>
              <a:rPr lang="en-US" altLang="en-US" dirty="0"/>
              <a:t>Example:  Find the names of all instructors with salary between $90,000 and $100,000 (that is, </a:t>
            </a:r>
            <a:r>
              <a:rPr lang="en-US" altLang="en-US" dirty="0">
                <a:latin typeface="Symbol" panose="05050102010706020507" pitchFamily="18" charset="2"/>
              </a:rPr>
              <a:t> </a:t>
            </a:r>
            <a:r>
              <a:rPr lang="en-US" altLang="en-US" dirty="0"/>
              <a:t>$90,000 and </a:t>
            </a:r>
            <a:r>
              <a:rPr lang="en-US" altLang="en-US" dirty="0">
                <a:latin typeface="Symbol" panose="05050102010706020507" pitchFamily="18" charset="2"/>
              </a:rPr>
              <a:t> </a:t>
            </a:r>
            <a:r>
              <a:rPr lang="en-US" altLang="en-US" dirty="0"/>
              <a:t>$100,000)</a:t>
            </a:r>
          </a:p>
          <a:p>
            <a:pPr lvl="1"/>
            <a:r>
              <a:rPr lang="en-US" altLang="en-US" b="1" dirty="0"/>
              <a:t>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dirty="0"/>
            </a:b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between </a:t>
            </a:r>
            <a:r>
              <a:rPr lang="en-US" altLang="en-US" dirty="0"/>
              <a:t>90000 </a:t>
            </a:r>
            <a:r>
              <a:rPr lang="en-US" altLang="en-US" b="1" dirty="0"/>
              <a:t>and </a:t>
            </a:r>
            <a:r>
              <a:rPr lang="en-US" altLang="en-US" dirty="0"/>
              <a:t>100000</a:t>
            </a:r>
          </a:p>
          <a:p>
            <a:r>
              <a:rPr lang="en-US" altLang="en-US" dirty="0"/>
              <a:t>Tuple comparison</a:t>
            </a:r>
          </a:p>
          <a:p>
            <a:pPr lvl="1"/>
            <a:r>
              <a:rPr kumimoji="0" lang="en-US" altLang="en-US" b="1" dirty="0"/>
              <a:t>select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 err="1"/>
              <a:t>course_id</a:t>
            </a:r>
            <a:br>
              <a:rPr kumimoji="0" lang="en-US" altLang="en-US" i="1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teaches</a:t>
            </a:r>
            <a:br>
              <a:rPr kumimoji="0" lang="en-US" altLang="en-US" i="1" dirty="0"/>
            </a:br>
            <a:r>
              <a:rPr kumimoji="0" lang="en-US" altLang="en-US" b="1" dirty="0"/>
              <a:t>where </a:t>
            </a:r>
            <a:r>
              <a:rPr kumimoji="0" lang="en-US" altLang="en-US" dirty="0"/>
              <a:t>(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dept_name</a:t>
            </a:r>
            <a:r>
              <a:rPr kumimoji="0" lang="en-US" altLang="en-US" dirty="0"/>
              <a:t>) = (</a:t>
            </a:r>
            <a:r>
              <a:rPr kumimoji="0" lang="en-US" altLang="en-US" i="1" dirty="0"/>
              <a:t>teaches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'Biology');</a:t>
            </a:r>
          </a:p>
          <a:p>
            <a:pPr lvl="1"/>
            <a:endParaRPr kumimoji="0" lang="en-US" altLang="en-US" dirty="0">
              <a:latin typeface="Times New Roman" panose="02020603050405020304" pitchFamily="18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93567636"/>
      </p:ext>
    </p:extLst>
  </p:cSld>
  <p:clrMapOvr>
    <a:masterClrMapping/>
  </p:clrMapOvr>
  <p:transition spd="slow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Null Values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612169" cy="4648136"/>
          </a:xfrm>
        </p:spPr>
        <p:txBody>
          <a:bodyPr/>
          <a:lstStyle/>
          <a:p>
            <a:r>
              <a:rPr lang="en-US" altLang="en-US" dirty="0"/>
              <a:t>It is possible for tuples to have a null value, denoted by </a:t>
            </a:r>
            <a:r>
              <a:rPr lang="en-US" altLang="en-US" b="1" dirty="0"/>
              <a:t>null</a:t>
            </a:r>
            <a:r>
              <a:rPr lang="en-US" altLang="en-US" dirty="0"/>
              <a:t>, for some of their attributes</a:t>
            </a:r>
          </a:p>
          <a:p>
            <a:r>
              <a:rPr lang="en-US" altLang="en-US" b="1" dirty="0"/>
              <a:t>null</a:t>
            </a:r>
            <a:r>
              <a:rPr lang="en-US" altLang="en-US" dirty="0"/>
              <a:t> signifies an unknown value or that a value does not exist.</a:t>
            </a:r>
          </a:p>
          <a:p>
            <a:r>
              <a:rPr lang="en-US" altLang="en-US" dirty="0"/>
              <a:t>The result of any arithmetic expression involving </a:t>
            </a:r>
            <a:r>
              <a:rPr lang="en-US" altLang="en-US" b="1" dirty="0"/>
              <a:t>null</a:t>
            </a:r>
            <a:r>
              <a:rPr lang="en-US" altLang="en-US" dirty="0"/>
              <a:t> is </a:t>
            </a:r>
            <a:r>
              <a:rPr lang="en-US" altLang="en-US" b="1" dirty="0"/>
              <a:t>null</a:t>
            </a:r>
          </a:p>
          <a:p>
            <a:pPr lvl="1"/>
            <a:r>
              <a:rPr lang="en-US" altLang="en-US" dirty="0"/>
              <a:t>Example:  5 + </a:t>
            </a:r>
            <a:r>
              <a:rPr lang="en-US" altLang="en-US" b="1" dirty="0"/>
              <a:t>null</a:t>
            </a:r>
            <a:r>
              <a:rPr lang="en-US" altLang="en-US" dirty="0"/>
              <a:t>  returns </a:t>
            </a:r>
            <a:r>
              <a:rPr lang="en-US" altLang="en-US" b="1" dirty="0"/>
              <a:t>null</a:t>
            </a:r>
          </a:p>
          <a:p>
            <a:r>
              <a:rPr lang="en-US" altLang="en-US" dirty="0"/>
              <a:t>The predicate  </a:t>
            </a:r>
            <a:r>
              <a:rPr lang="en-US" altLang="en-US" b="1" dirty="0"/>
              <a:t>is null</a:t>
            </a:r>
            <a:r>
              <a:rPr lang="en-US" altLang="en-US" dirty="0"/>
              <a:t> can be used to check for null values.</a:t>
            </a:r>
          </a:p>
          <a:p>
            <a:pPr lvl="1"/>
            <a:r>
              <a:rPr lang="en-US" altLang="en-US" dirty="0"/>
              <a:t>Example: Find all instructors whose salary is null</a:t>
            </a:r>
            <a:r>
              <a:rPr lang="en-US" altLang="en-US" i="1" dirty="0"/>
              <a:t>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is null</a:t>
            </a:r>
            <a:endParaRPr lang="en-US" altLang="en-US" dirty="0"/>
          </a:p>
          <a:p>
            <a:r>
              <a:rPr lang="en-US" altLang="en-US" dirty="0"/>
              <a:t>The predicate </a:t>
            </a:r>
            <a:r>
              <a:rPr lang="en-US" altLang="en-US" b="1" dirty="0"/>
              <a:t>is not null </a:t>
            </a:r>
            <a:r>
              <a:rPr lang="en-US" altLang="en-US" dirty="0"/>
              <a:t>succeeds if the value on which it is applied is not null.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76407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538" y="120650"/>
            <a:ext cx="8077200" cy="609600"/>
          </a:xfrm>
        </p:spPr>
        <p:txBody>
          <a:bodyPr/>
          <a:lstStyle/>
          <a:p>
            <a:r>
              <a:rPr lang="en-US" altLang="en-US" dirty="0"/>
              <a:t>Null Values (Cont.)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7" y="1106489"/>
            <a:ext cx="7563776" cy="4818824"/>
          </a:xfrm>
        </p:spPr>
        <p:txBody>
          <a:bodyPr/>
          <a:lstStyle/>
          <a:p>
            <a:r>
              <a:rPr lang="en-US" altLang="en-US" dirty="0"/>
              <a:t>SQL treats as </a:t>
            </a:r>
            <a:r>
              <a:rPr lang="en-US" altLang="en-US" b="1" dirty="0"/>
              <a:t>unknown</a:t>
            </a:r>
            <a:r>
              <a:rPr lang="en-US" altLang="en-US" dirty="0"/>
              <a:t> the result of any comparison involving a null value (other than predicates </a:t>
            </a:r>
            <a:r>
              <a:rPr lang="en-US" altLang="en-US" b="1" dirty="0"/>
              <a:t>is null </a:t>
            </a:r>
            <a:r>
              <a:rPr lang="en-US" altLang="en-US" dirty="0"/>
              <a:t>and  </a:t>
            </a:r>
            <a:r>
              <a:rPr lang="en-US" altLang="en-US" b="1" dirty="0"/>
              <a:t>is not null</a:t>
            </a:r>
            <a:r>
              <a:rPr lang="en-US" altLang="en-US" dirty="0"/>
              <a:t>).</a:t>
            </a:r>
          </a:p>
          <a:p>
            <a:pPr lvl="1"/>
            <a:r>
              <a:rPr lang="en-US" altLang="en-US" dirty="0"/>
              <a:t>Example</a:t>
            </a:r>
            <a:r>
              <a:rPr lang="en-US" altLang="en-US" i="1" dirty="0"/>
              <a:t>: 5 &lt; </a:t>
            </a:r>
            <a:r>
              <a:rPr lang="en-US" altLang="en-US" b="1" dirty="0"/>
              <a:t>null</a:t>
            </a:r>
            <a:r>
              <a:rPr lang="en-US" altLang="en-US" i="1" dirty="0"/>
              <a:t>   </a:t>
            </a:r>
            <a:r>
              <a:rPr lang="en-US" altLang="en-US" dirty="0"/>
              <a:t>or</a:t>
            </a:r>
            <a:r>
              <a:rPr lang="en-US" altLang="en-US" i="1" dirty="0"/>
              <a:t>   </a:t>
            </a:r>
            <a:r>
              <a:rPr lang="en-US" altLang="en-US" b="1" dirty="0"/>
              <a:t>null</a:t>
            </a:r>
            <a:r>
              <a:rPr lang="en-US" altLang="en-US" i="1" dirty="0"/>
              <a:t> &lt;&gt; </a:t>
            </a:r>
            <a:r>
              <a:rPr lang="en-US" altLang="en-US" b="1" dirty="0"/>
              <a:t>null</a:t>
            </a:r>
            <a:r>
              <a:rPr lang="en-US" altLang="en-US" i="1" dirty="0"/>
              <a:t>    </a:t>
            </a:r>
            <a:r>
              <a:rPr lang="en-US" altLang="en-US" dirty="0"/>
              <a:t>or</a:t>
            </a:r>
            <a:r>
              <a:rPr lang="en-US" altLang="en-US" i="1" dirty="0"/>
              <a:t>    </a:t>
            </a:r>
            <a:r>
              <a:rPr lang="en-US" altLang="en-US" b="1" dirty="0"/>
              <a:t>null</a:t>
            </a:r>
            <a:r>
              <a:rPr lang="en-US" altLang="en-US" i="1" dirty="0"/>
              <a:t> = </a:t>
            </a:r>
            <a:r>
              <a:rPr lang="en-US" altLang="en-US" b="1" dirty="0"/>
              <a:t>null</a:t>
            </a:r>
            <a:endParaRPr lang="en-US" altLang="en-US" dirty="0"/>
          </a:p>
          <a:p>
            <a:r>
              <a:rPr lang="en-US" altLang="en-US" dirty="0"/>
              <a:t>The predicate in a </a:t>
            </a:r>
            <a:r>
              <a:rPr lang="en-US" altLang="en-US" b="1" dirty="0"/>
              <a:t>where</a:t>
            </a:r>
            <a:r>
              <a:rPr lang="en-US" altLang="en-US" dirty="0"/>
              <a:t> clause can involve Boolean operations (</a:t>
            </a:r>
            <a:r>
              <a:rPr lang="en-US" altLang="en-US" b="1" dirty="0"/>
              <a:t>and</a:t>
            </a:r>
            <a:r>
              <a:rPr lang="en-US" altLang="en-US" dirty="0"/>
              <a:t>, </a:t>
            </a:r>
            <a:r>
              <a:rPr lang="en-US" altLang="en-US" b="1" dirty="0"/>
              <a:t>or</a:t>
            </a:r>
            <a:r>
              <a:rPr lang="en-US" altLang="en-US" dirty="0"/>
              <a:t>, </a:t>
            </a:r>
            <a:r>
              <a:rPr lang="en-US" altLang="en-US" b="1" dirty="0"/>
              <a:t>not</a:t>
            </a:r>
            <a:r>
              <a:rPr lang="en-US" altLang="en-US" dirty="0"/>
              <a:t>); thus the definitions of the Boolean operations need to be  extended to deal with the value </a:t>
            </a:r>
            <a:r>
              <a:rPr lang="en-US" altLang="en-US" b="1" dirty="0"/>
              <a:t>unknown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b="1" dirty="0"/>
              <a:t>and </a:t>
            </a:r>
            <a:r>
              <a:rPr lang="en-US" altLang="en-US" dirty="0"/>
              <a:t>:</a:t>
            </a:r>
            <a:r>
              <a:rPr lang="en-US" altLang="en-US" i="1" dirty="0"/>
              <a:t> (true</a:t>
            </a:r>
            <a:r>
              <a:rPr lang="en-US" altLang="en-US" b="1" dirty="0"/>
              <a:t> and </a:t>
            </a:r>
            <a:r>
              <a:rPr lang="en-US" altLang="en-US" i="1" dirty="0"/>
              <a:t>unknown)  = unknown,    </a:t>
            </a:r>
            <a:br>
              <a:rPr lang="en-US" altLang="en-US" i="1" dirty="0"/>
            </a:br>
            <a:r>
              <a:rPr lang="en-US" altLang="en-US" i="1" dirty="0"/>
              <a:t>          (false</a:t>
            </a:r>
            <a:r>
              <a:rPr lang="en-US" altLang="en-US" b="1" dirty="0"/>
              <a:t> and </a:t>
            </a:r>
            <a:r>
              <a:rPr lang="en-US" altLang="en-US" i="1" dirty="0"/>
              <a:t>unknown) = false,</a:t>
            </a:r>
            <a:br>
              <a:rPr lang="en-US" altLang="en-US" i="1" dirty="0"/>
            </a:br>
            <a:r>
              <a:rPr lang="en-US" altLang="en-US" i="1" dirty="0"/>
              <a:t>          (unknown </a:t>
            </a:r>
            <a:r>
              <a:rPr lang="en-US" altLang="en-US" b="1" dirty="0"/>
              <a:t>and</a:t>
            </a:r>
            <a:r>
              <a:rPr lang="en-US" altLang="en-US" i="1" dirty="0"/>
              <a:t> unknown) = unknown</a:t>
            </a:r>
            <a:endParaRPr lang="en-US" altLang="en-US" dirty="0"/>
          </a:p>
          <a:p>
            <a:pPr lvl="1"/>
            <a:r>
              <a:rPr lang="en-US" altLang="en-US" b="1" dirty="0"/>
              <a:t>or:    </a:t>
            </a:r>
            <a:r>
              <a:rPr lang="en-US" altLang="en-US" dirty="0"/>
              <a:t>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true</a:t>
            </a:r>
            <a:r>
              <a:rPr lang="en-US" altLang="en-US" dirty="0"/>
              <a:t>)   = </a:t>
            </a:r>
            <a:r>
              <a:rPr lang="en-US" altLang="en-US" i="1" dirty="0"/>
              <a:t>true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false</a:t>
            </a:r>
            <a:r>
              <a:rPr lang="en-US" altLang="en-US" dirty="0"/>
              <a:t>)  = </a:t>
            </a:r>
            <a:r>
              <a:rPr lang="en-US" altLang="en-US" i="1" dirty="0"/>
              <a:t>unknown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 </a:t>
            </a:r>
            <a:r>
              <a:rPr lang="en-US" altLang="en-US" b="1" dirty="0"/>
              <a:t>or</a:t>
            </a:r>
            <a:r>
              <a:rPr lang="en-US" altLang="en-US" i="1" dirty="0"/>
              <a:t> unknown) = unknown</a:t>
            </a:r>
          </a:p>
          <a:p>
            <a:r>
              <a:rPr lang="en-US" altLang="en-US" dirty="0"/>
              <a:t>Result of </a:t>
            </a:r>
            <a:r>
              <a:rPr lang="en-US" altLang="en-US" b="1" dirty="0"/>
              <a:t>where </a:t>
            </a:r>
            <a:r>
              <a:rPr lang="en-US" altLang="en-US" dirty="0"/>
              <a:t>clause predicate is treated as </a:t>
            </a:r>
            <a:r>
              <a:rPr lang="en-US" altLang="en-US" i="1" dirty="0"/>
              <a:t>false </a:t>
            </a:r>
            <a:r>
              <a:rPr lang="en-US" altLang="en-US" dirty="0"/>
              <a:t>if it evaluates to </a:t>
            </a:r>
            <a:r>
              <a:rPr lang="en-US" altLang="en-US" i="1" dirty="0"/>
              <a:t>unknown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619989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Examples – Switch to Notebook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79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</a:t>
            </a:r>
            <a:r>
              <a:rPr lang="en-US" altLang="en-US" sz="1600" i="1" dirty="0">
                <a:solidFill>
                  <a:prstClr val="white"/>
                </a:solidFill>
              </a:rPr>
              <a:t>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044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Approaches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1" y="1123950"/>
            <a:ext cx="7763090" cy="45819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Entity Relationship Model (covered in this chapter)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Models an enterprise as a collection of </a:t>
            </a:r>
            <a:r>
              <a:rPr lang="en-US" altLang="en-US" i="1" dirty="0">
                <a:ea typeface="ＭＳ Ｐゴシック" panose="020B0600070205080204" pitchFamily="34" charset="-128"/>
              </a:rPr>
              <a:t>entities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relationships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Entity: a “thing” or “object” in the enterprise that is distinguishable from other objects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Described by a set of </a:t>
            </a:r>
            <a:r>
              <a:rPr lang="en-US" altLang="en-US" i="1" dirty="0">
                <a:ea typeface="ＭＳ Ｐゴシック" panose="020B0600070205080204" pitchFamily="34" charset="-128"/>
              </a:rPr>
              <a:t>attributes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Relationship: an association among several entities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Represented diagrammatically by an </a:t>
            </a:r>
            <a:r>
              <a:rPr lang="en-US" altLang="en-US" i="1" dirty="0">
                <a:ea typeface="ＭＳ Ｐゴシック" panose="020B0600070205080204" pitchFamily="34" charset="-128"/>
              </a:rPr>
              <a:t>entity-relationship diagram: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Normalization Theory (Chapter 7)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Formalize what designs are bad, and test for them</a:t>
            </a:r>
          </a:p>
          <a:p>
            <a:pPr lvl="1">
              <a:buFont typeface="Monotype Sorts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1852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Outline of the ER Model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2946400" y="2851151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</a:pPr>
            <a:endParaRPr kumimoji="1" lang="en-US" alt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40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24775</TotalTime>
  <Words>5340</Words>
  <Application>Microsoft Macintosh PowerPoint</Application>
  <PresentationFormat>Widescreen</PresentationFormat>
  <Paragraphs>625</Paragraphs>
  <Slides>79</Slides>
  <Notes>78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79</vt:i4>
      </vt:variant>
    </vt:vector>
  </HeadingPairs>
  <TitlesOfParts>
    <vt:vector size="93" baseType="lpstr">
      <vt:lpstr>Arial</vt:lpstr>
      <vt:lpstr>Calibri</vt:lpstr>
      <vt:lpstr>Calibri Light</vt:lpstr>
      <vt:lpstr>Century Gothic</vt:lpstr>
      <vt:lpstr>Helvetica</vt:lpstr>
      <vt:lpstr>Monotype Sorts</vt:lpstr>
      <vt:lpstr>Symbol</vt:lpstr>
      <vt:lpstr>Times New Roman</vt:lpstr>
      <vt:lpstr>Webdings</vt:lpstr>
      <vt:lpstr>Wingdings</vt:lpstr>
      <vt:lpstr>Office Theme</vt:lpstr>
      <vt:lpstr>2_db-5-grey</vt:lpstr>
      <vt:lpstr>3_db-5-grey</vt:lpstr>
      <vt:lpstr>4_db-5-grey</vt:lpstr>
      <vt:lpstr>PowerPoint Presentation</vt:lpstr>
      <vt:lpstr>PowerPoint Presentation</vt:lpstr>
      <vt:lpstr>PowerPoint Presentation</vt:lpstr>
      <vt:lpstr>Chapter 6: Database Design Using the E-R Model</vt:lpstr>
      <vt:lpstr>Outline</vt:lpstr>
      <vt:lpstr>PowerPoint Presentation</vt:lpstr>
      <vt:lpstr>Design Alternatives</vt:lpstr>
      <vt:lpstr>Design Approaches</vt:lpstr>
      <vt:lpstr>Outline of the ER Model</vt:lpstr>
      <vt:lpstr>ER model -- Database Modeling</vt:lpstr>
      <vt:lpstr>Entity Sets</vt:lpstr>
      <vt:lpstr>Entity Sets -- instructor and student</vt:lpstr>
      <vt:lpstr>Representing Entity sets in ER Diagram</vt:lpstr>
      <vt:lpstr>Relationship Sets</vt:lpstr>
      <vt:lpstr>Relationship Sets (Cont.)</vt:lpstr>
      <vt:lpstr>Representing Relationship  Sets via ER Diagrams </vt:lpstr>
      <vt:lpstr>Relationship Sets (Cont.)</vt:lpstr>
      <vt:lpstr>Roles</vt:lpstr>
      <vt:lpstr>Degree of a Relationship Set</vt:lpstr>
      <vt:lpstr>Mapping Cardinality Constraints</vt:lpstr>
      <vt:lpstr>Representing Cardinality Constraints in ER Diagram</vt:lpstr>
      <vt:lpstr>One-to-Many Relationship</vt:lpstr>
      <vt:lpstr>Many-to-One Relationships</vt:lpstr>
      <vt:lpstr>Many-to-Many Relationship</vt:lpstr>
      <vt:lpstr>Total and Partial Participation</vt:lpstr>
      <vt:lpstr>Primary Key</vt:lpstr>
      <vt:lpstr>Primary key for Entity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2: Intro to Relational Model</vt:lpstr>
      <vt:lpstr>Outline</vt:lpstr>
      <vt:lpstr>Example of a Instructor  Relation</vt:lpstr>
      <vt:lpstr>Attribute</vt:lpstr>
      <vt:lpstr>Attribute</vt:lpstr>
      <vt:lpstr>Relations are Unordered</vt:lpstr>
      <vt:lpstr>Database Schema</vt:lpstr>
      <vt:lpstr>Keys</vt:lpstr>
      <vt:lpstr>Schema Diagram for University Database</vt:lpstr>
      <vt:lpstr>Relational Query Languages</vt:lpstr>
      <vt:lpstr>Relational Algebra</vt:lpstr>
      <vt:lpstr>Select Operation</vt:lpstr>
      <vt:lpstr>Select Operation (Cont.)</vt:lpstr>
      <vt:lpstr>Project Operation</vt:lpstr>
      <vt:lpstr>Project Operation (Cont.)</vt:lpstr>
      <vt:lpstr>Composition of Relational Operations</vt:lpstr>
      <vt:lpstr>PowerPoint Presentation</vt:lpstr>
      <vt:lpstr>PowerPoint Presentation</vt:lpstr>
      <vt:lpstr>PowerPoint Presentation</vt:lpstr>
      <vt:lpstr>PowerPoint Presentation</vt:lpstr>
      <vt:lpstr>Chapter 3: Introduction to SQL</vt:lpstr>
      <vt:lpstr>History</vt:lpstr>
      <vt:lpstr>SQL Parts</vt:lpstr>
      <vt:lpstr>Data Definition Language</vt:lpstr>
      <vt:lpstr>Domain Types in SQL</vt:lpstr>
      <vt:lpstr>Create Table Construct</vt:lpstr>
      <vt:lpstr>Integrity Constraints in Create Table</vt:lpstr>
      <vt:lpstr>And a Few More Relation Definitions</vt:lpstr>
      <vt:lpstr>And more still</vt:lpstr>
      <vt:lpstr>Updates to tables</vt:lpstr>
      <vt:lpstr>Basic Query Structure </vt:lpstr>
      <vt:lpstr>The select Clause</vt:lpstr>
      <vt:lpstr>The select Clause (Cont.)</vt:lpstr>
      <vt:lpstr>The select Clause (Cont.)</vt:lpstr>
      <vt:lpstr>The select Clause (Cont.)</vt:lpstr>
      <vt:lpstr>The where Clause</vt:lpstr>
      <vt:lpstr>The from Clause</vt:lpstr>
      <vt:lpstr>Examples</vt:lpstr>
      <vt:lpstr>The Rename Operation</vt:lpstr>
      <vt:lpstr>String Operations</vt:lpstr>
      <vt:lpstr>String Operations (Cont.)</vt:lpstr>
      <vt:lpstr>Ordering the Display of Tuples</vt:lpstr>
      <vt:lpstr>Where Clause Predicates</vt:lpstr>
      <vt:lpstr>Null Values</vt:lpstr>
      <vt:lpstr>Null Values (Cont.)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19</cp:revision>
  <cp:lastPrinted>2019-12-22T11:43:29Z</cp:lastPrinted>
  <dcterms:created xsi:type="dcterms:W3CDTF">2019-12-10T14:25:24Z</dcterms:created>
  <dcterms:modified xsi:type="dcterms:W3CDTF">2020-09-25T13:58:47Z</dcterms:modified>
</cp:coreProperties>
</file>

<file path=docProps/thumbnail.jpeg>
</file>